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6"/>
  </p:notesMasterIdLst>
  <p:sldIdLst>
    <p:sldId id="256" r:id="rId2"/>
    <p:sldId id="257" r:id="rId3"/>
    <p:sldId id="258" r:id="rId4"/>
    <p:sldId id="260" r:id="rId5"/>
    <p:sldId id="262" r:id="rId6"/>
    <p:sldId id="298" r:id="rId7"/>
    <p:sldId id="263" r:id="rId8"/>
    <p:sldId id="265" r:id="rId9"/>
    <p:sldId id="266" r:id="rId10"/>
    <p:sldId id="267" r:id="rId11"/>
    <p:sldId id="269" r:id="rId12"/>
    <p:sldId id="268" r:id="rId13"/>
    <p:sldId id="270" r:id="rId14"/>
    <p:sldId id="271" r:id="rId15"/>
    <p:sldId id="272" r:id="rId16"/>
    <p:sldId id="273" r:id="rId17"/>
    <p:sldId id="274" r:id="rId18"/>
    <p:sldId id="275" r:id="rId19"/>
    <p:sldId id="276" r:id="rId20"/>
    <p:sldId id="300" r:id="rId21"/>
    <p:sldId id="301" r:id="rId22"/>
    <p:sldId id="277" r:id="rId23"/>
    <p:sldId id="278" r:id="rId24"/>
    <p:sldId id="279" r:id="rId25"/>
    <p:sldId id="280" r:id="rId26"/>
    <p:sldId id="281" r:id="rId27"/>
    <p:sldId id="282" r:id="rId28"/>
    <p:sldId id="283" r:id="rId29"/>
    <p:sldId id="284" r:id="rId30"/>
    <p:sldId id="285" r:id="rId31"/>
    <p:sldId id="286" r:id="rId32"/>
    <p:sldId id="299" r:id="rId33"/>
    <p:sldId id="295" r:id="rId34"/>
    <p:sldId id="296" r:id="rId35"/>
    <p:sldId id="287" r:id="rId36"/>
    <p:sldId id="288" r:id="rId37"/>
    <p:sldId id="289" r:id="rId38"/>
    <p:sldId id="290" r:id="rId39"/>
    <p:sldId id="297" r:id="rId40"/>
    <p:sldId id="291" r:id="rId41"/>
    <p:sldId id="292" r:id="rId42"/>
    <p:sldId id="293" r:id="rId43"/>
    <p:sldId id="294" r:id="rId44"/>
    <p:sldId id="259" r:id="rId4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3366"/>
    <a:srgbClr val="33CC33"/>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3" autoAdjust="0"/>
    <p:restoredTop sz="94673" autoAdjust="0"/>
  </p:normalViewPr>
  <p:slideViewPr>
    <p:cSldViewPr>
      <p:cViewPr varScale="1">
        <p:scale>
          <a:sx n="74" d="100"/>
          <a:sy n="74" d="100"/>
        </p:scale>
        <p:origin x="145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174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fld id="{0A7428AF-4A15-4BD2-82D0-8BCCACD52B92}" type="datetimeFigureOut">
              <a:rPr lang="en-US" altLang="en-US"/>
              <a:pPr/>
              <a:t>2/16/2015</a:t>
            </a:fld>
            <a:endParaRPr lang="en-US" altLang="en-US"/>
          </a:p>
        </p:txBody>
      </p:sp>
      <p:sp>
        <p:nvSpPr>
          <p:cNvPr id="174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79A9000A-C9E2-43BA-BA20-98BCF11471D6}" type="slidenum">
              <a:rPr lang="en-US" altLang="en-US"/>
              <a:pPr/>
              <a:t>‹#›</a:t>
            </a:fld>
            <a:endParaRPr lang="en-US" altLang="en-US"/>
          </a:p>
        </p:txBody>
      </p:sp>
    </p:spTree>
    <p:extLst>
      <p:ext uri="{BB962C8B-B14F-4D97-AF65-F5344CB8AC3E}">
        <p14:creationId xmlns:p14="http://schemas.microsoft.com/office/powerpoint/2010/main" val="28093656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6329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Ro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18577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Rot="1" noChangeArrowheads="1" noTextEdit="1"/>
          </p:cNvSpPr>
          <p:nvPr>
            <p:ph type="sldImg"/>
          </p:nvPr>
        </p:nvSpPr>
        <p:spPr>
          <a:ln/>
        </p:spPr>
      </p:sp>
      <p:sp>
        <p:nvSpPr>
          <p:cNvPr id="120835" name="Rectangle 3"/>
          <p:cNvSpPr>
            <a:spLocks noGrp="1" noChangeArrowheads="1"/>
          </p:cNvSpPr>
          <p:nvPr>
            <p:ph type="body" idx="1"/>
          </p:nvPr>
        </p:nvSpPr>
        <p:spPr>
          <a:xfrm>
            <a:off x="914400" y="4343400"/>
            <a:ext cx="5029200" cy="4114800"/>
          </a:xfrm>
        </p:spPr>
        <p:txBody>
          <a:bodyPr/>
          <a:lstStyle/>
          <a:p>
            <a:endParaRPr lang="en-US" altLang="en-US"/>
          </a:p>
        </p:txBody>
      </p:sp>
    </p:spTree>
    <p:extLst>
      <p:ext uri="{BB962C8B-B14F-4D97-AF65-F5344CB8AC3E}">
        <p14:creationId xmlns:p14="http://schemas.microsoft.com/office/powerpoint/2010/main" val="283839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66808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Ro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89225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13337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Ro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78902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Ro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08596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6153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Ro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57656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5256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5508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Ro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8328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Ro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31225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Ro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52956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Ro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80433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Ro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49698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Ro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0308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Ro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99484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Ro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7942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Ro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40041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Ro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72133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49020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Ro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44705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Ro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36380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Ro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39692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Ro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08048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Ro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1314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Ro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341017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Ro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602384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Ro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2205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Ro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776945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Ro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3162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4277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Ro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77766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Ro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67886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Ro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711254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Ro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2183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23264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66579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Ro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13733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78439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95670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Ro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26907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904270D-AE2A-4EC5-97A6-FF94AF872EDF}" type="datetimeFigureOut">
              <a:rPr lang="en-US"/>
              <a:pPr>
                <a:defRPr/>
              </a:pPr>
              <a:t>2/16/2015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1C1C4D-A968-4C66-89D9-65EC8DB9C4C5}" type="slidenum">
              <a:rPr lang="en-US" altLang="en-US"/>
              <a:pPr/>
              <a:t>‹#›</a:t>
            </a:fld>
            <a:endParaRPr lang="en-US" altLang="en-US"/>
          </a:p>
        </p:txBody>
      </p:sp>
    </p:spTree>
    <p:extLst>
      <p:ext uri="{BB962C8B-B14F-4D97-AF65-F5344CB8AC3E}">
        <p14:creationId xmlns:p14="http://schemas.microsoft.com/office/powerpoint/2010/main" val="749054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282611-4448-4A12-979F-AEC2B4AC19D8}" type="datetimeFigureOut">
              <a:rPr lang="en-US"/>
              <a:pPr>
                <a:defRPr/>
              </a:pPr>
              <a:t>2/16/2015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8827D26-7C06-4471-9136-17752E134F60}" type="slidenum">
              <a:rPr lang="en-US" altLang="en-US"/>
              <a:pPr/>
              <a:t>‹#›</a:t>
            </a:fld>
            <a:endParaRPr lang="en-US" altLang="en-US"/>
          </a:p>
        </p:txBody>
      </p:sp>
    </p:spTree>
    <p:extLst>
      <p:ext uri="{BB962C8B-B14F-4D97-AF65-F5344CB8AC3E}">
        <p14:creationId xmlns:p14="http://schemas.microsoft.com/office/powerpoint/2010/main" val="928922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94882B-6BE9-475B-8F35-887FA1E4726D}" type="datetimeFigureOut">
              <a:rPr lang="en-US"/>
              <a:pPr>
                <a:defRPr/>
              </a:pPr>
              <a:t>2/16/2015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939BAC2-0AA9-4D7C-BA6E-76D83C053E2E}" type="slidenum">
              <a:rPr lang="en-US" altLang="en-US"/>
              <a:pPr/>
              <a:t>‹#›</a:t>
            </a:fld>
            <a:endParaRPr lang="en-US" altLang="en-US"/>
          </a:p>
        </p:txBody>
      </p:sp>
    </p:spTree>
    <p:extLst>
      <p:ext uri="{BB962C8B-B14F-4D97-AF65-F5344CB8AC3E}">
        <p14:creationId xmlns:p14="http://schemas.microsoft.com/office/powerpoint/2010/main" val="1725606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356350"/>
            <a:ext cx="2133600" cy="365125"/>
          </a:xfrm>
        </p:spPr>
        <p:txBody>
          <a:bodyPr/>
          <a:lstStyle>
            <a:lvl1pPr>
              <a:defRPr/>
            </a:lvl1pPr>
          </a:lstStyle>
          <a:p>
            <a:pPr>
              <a:defRPr/>
            </a:pPr>
            <a:fld id="{C25C8214-963F-417A-B6DF-0A3C859944C2}" type="datetimeFigureOut">
              <a:rPr lang="en-US"/>
              <a:pPr>
                <a:defRPr/>
              </a:pPr>
              <a:t>2/16/2015</a:t>
            </a:fld>
            <a:endParaRPr lang="en-US" dirty="0"/>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p:spPr>
        <p:txBody>
          <a:bodyPr/>
          <a:lstStyle>
            <a:lvl1pPr>
              <a:defRPr/>
            </a:lvl1pPr>
          </a:lstStyle>
          <a:p>
            <a:fld id="{DD92D8B0-5FB9-4B13-A0CF-191ED45B7434}" type="slidenum">
              <a:rPr lang="en-US" altLang="en-US"/>
              <a:pPr/>
              <a:t>‹#›</a:t>
            </a:fld>
            <a:endParaRPr lang="en-US" altLang="en-US"/>
          </a:p>
        </p:txBody>
      </p:sp>
    </p:spTree>
    <p:extLst>
      <p:ext uri="{BB962C8B-B14F-4D97-AF65-F5344CB8AC3E}">
        <p14:creationId xmlns:p14="http://schemas.microsoft.com/office/powerpoint/2010/main" val="200143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C8810C-4289-4157-9CAF-DB26D3760BC9}" type="datetimeFigureOut">
              <a:rPr lang="en-US"/>
              <a:pPr>
                <a:defRPr/>
              </a:pPr>
              <a:t>2/16/2015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3904356-2CF0-4975-B763-CD6CB78BE332}" type="slidenum">
              <a:rPr lang="en-US" altLang="en-US"/>
              <a:pPr/>
              <a:t>‹#›</a:t>
            </a:fld>
            <a:endParaRPr lang="en-US" altLang="en-US"/>
          </a:p>
        </p:txBody>
      </p:sp>
    </p:spTree>
    <p:extLst>
      <p:ext uri="{BB962C8B-B14F-4D97-AF65-F5344CB8AC3E}">
        <p14:creationId xmlns:p14="http://schemas.microsoft.com/office/powerpoint/2010/main" val="96226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FE6B152-B25A-471C-B511-2F8BB696460C}" type="datetimeFigureOut">
              <a:rPr lang="en-US"/>
              <a:pPr>
                <a:defRPr/>
              </a:pPr>
              <a:t>2/16/2015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9D7BFF8-6325-45E0-BC5B-70EC9C1CA1F0}" type="slidenum">
              <a:rPr lang="en-US" altLang="en-US"/>
              <a:pPr/>
              <a:t>‹#›</a:t>
            </a:fld>
            <a:endParaRPr lang="en-US" altLang="en-US"/>
          </a:p>
        </p:txBody>
      </p:sp>
    </p:spTree>
    <p:extLst>
      <p:ext uri="{BB962C8B-B14F-4D97-AF65-F5344CB8AC3E}">
        <p14:creationId xmlns:p14="http://schemas.microsoft.com/office/powerpoint/2010/main" val="2056839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F2503C5D-591A-4542-8CE2-9FD061D8680E}" type="datetimeFigureOut">
              <a:rPr lang="en-US"/>
              <a:pPr>
                <a:defRPr/>
              </a:pPr>
              <a:t>2/16/2015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DAEB0573-9F94-40F0-8FF9-D5B2EFAA86B8}" type="slidenum">
              <a:rPr lang="en-US" altLang="en-US"/>
              <a:pPr/>
              <a:t>‹#›</a:t>
            </a:fld>
            <a:endParaRPr lang="en-US" altLang="en-US"/>
          </a:p>
        </p:txBody>
      </p:sp>
    </p:spTree>
    <p:extLst>
      <p:ext uri="{BB962C8B-B14F-4D97-AF65-F5344CB8AC3E}">
        <p14:creationId xmlns:p14="http://schemas.microsoft.com/office/powerpoint/2010/main" val="1505569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D68DFA39-ED05-4442-9C4B-8DFA4AB2B78F}" type="datetimeFigureOut">
              <a:rPr lang="en-US"/>
              <a:pPr>
                <a:defRPr/>
              </a:pPr>
              <a:t>2/16/2015</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103D8B59-07BD-4F0C-942F-94AF2FBDA674}" type="slidenum">
              <a:rPr lang="en-US" altLang="en-US"/>
              <a:pPr/>
              <a:t>‹#›</a:t>
            </a:fld>
            <a:endParaRPr lang="en-US" altLang="en-US"/>
          </a:p>
        </p:txBody>
      </p:sp>
    </p:spTree>
    <p:extLst>
      <p:ext uri="{BB962C8B-B14F-4D97-AF65-F5344CB8AC3E}">
        <p14:creationId xmlns:p14="http://schemas.microsoft.com/office/powerpoint/2010/main" val="1743198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AEA5F3F9-A478-4A22-8795-11318BF4A2C4}" type="datetimeFigureOut">
              <a:rPr lang="en-US"/>
              <a:pPr>
                <a:defRPr/>
              </a:pPr>
              <a:t>2/16/2015</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23DA01CE-6F84-42E6-A520-35107B7660CB}" type="slidenum">
              <a:rPr lang="en-US" altLang="en-US"/>
              <a:pPr/>
              <a:t>‹#›</a:t>
            </a:fld>
            <a:endParaRPr lang="en-US" altLang="en-US"/>
          </a:p>
        </p:txBody>
      </p:sp>
    </p:spTree>
    <p:extLst>
      <p:ext uri="{BB962C8B-B14F-4D97-AF65-F5344CB8AC3E}">
        <p14:creationId xmlns:p14="http://schemas.microsoft.com/office/powerpoint/2010/main" val="107253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F522C28-943D-4313-AB6E-0831C4CA89AF}" type="datetimeFigureOut">
              <a:rPr lang="en-US"/>
              <a:pPr>
                <a:defRPr/>
              </a:pPr>
              <a:t>2/16/2015</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837265BD-5AB2-49A9-A2EF-09B126C6A043}" type="slidenum">
              <a:rPr lang="en-US" altLang="en-US"/>
              <a:pPr/>
              <a:t>‹#›</a:t>
            </a:fld>
            <a:endParaRPr lang="en-US" altLang="en-US"/>
          </a:p>
        </p:txBody>
      </p:sp>
    </p:spTree>
    <p:extLst>
      <p:ext uri="{BB962C8B-B14F-4D97-AF65-F5344CB8AC3E}">
        <p14:creationId xmlns:p14="http://schemas.microsoft.com/office/powerpoint/2010/main" val="173311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D15E28F-4AB1-46A7-8585-B1CE2C884180}" type="datetimeFigureOut">
              <a:rPr lang="en-US"/>
              <a:pPr>
                <a:defRPr/>
              </a:pPr>
              <a:t>2/16/2015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EDA81101-D9F5-467F-AA78-D53B3F25D711}" type="slidenum">
              <a:rPr lang="en-US" altLang="en-US"/>
              <a:pPr/>
              <a:t>‹#›</a:t>
            </a:fld>
            <a:endParaRPr lang="en-US" altLang="en-US"/>
          </a:p>
        </p:txBody>
      </p:sp>
    </p:spTree>
    <p:extLst>
      <p:ext uri="{BB962C8B-B14F-4D97-AF65-F5344CB8AC3E}">
        <p14:creationId xmlns:p14="http://schemas.microsoft.com/office/powerpoint/2010/main" val="417321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F58A84F-7408-4A4C-958F-CCEB927B630B}" type="datetimeFigureOut">
              <a:rPr lang="en-US"/>
              <a:pPr>
                <a:defRPr/>
              </a:pPr>
              <a:t>2/16/2015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87F9F2BA-6979-4BE0-BA1A-9F75857FBF8B}" type="slidenum">
              <a:rPr lang="en-US" altLang="en-US"/>
              <a:pPr/>
              <a:t>‹#›</a:t>
            </a:fld>
            <a:endParaRPr lang="en-US" altLang="en-US"/>
          </a:p>
        </p:txBody>
      </p:sp>
    </p:spTree>
    <p:extLst>
      <p:ext uri="{BB962C8B-B14F-4D97-AF65-F5344CB8AC3E}">
        <p14:creationId xmlns:p14="http://schemas.microsoft.com/office/powerpoint/2010/main" val="398537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4754"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en-US" altLang="en-US" smtClean="0"/>
          </a:p>
        </p:txBody>
      </p:sp>
      <p:sp>
        <p:nvSpPr>
          <p:cNvPr id="74755"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en-US" alt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A9420DEF-3C52-40B6-804F-35D8199D2A77}" type="datetimeFigureOut">
              <a:rPr lang="en-US"/>
              <a:pPr>
                <a:defRPr/>
              </a:pPr>
              <a:t>2/16/2015</a:t>
            </a:fld>
            <a:endParaRPr lang="en-US"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smtClean="0">
                <a:solidFill>
                  <a:schemeClr val="tx1">
                    <a:tint val="75000"/>
                  </a:schemeClr>
                </a:solidFill>
                <a:latin typeface="+mn-lt"/>
              </a:defRPr>
            </a:lvl1pPr>
          </a:lstStyle>
          <a:p>
            <a:pPr>
              <a:defRPr/>
            </a:pP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mn-lt"/>
              </a:defRPr>
            </a:lvl1pPr>
          </a:lstStyle>
          <a:p>
            <a:fld id="{3297E88C-2523-4375-A478-C0BAF95A5B3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idx="4294967295"/>
          </p:nvPr>
        </p:nvSpPr>
        <p:spPr>
          <a:xfrm>
            <a:off x="0" y="3886200"/>
            <a:ext cx="5486400" cy="1676400"/>
          </a:xfrm>
        </p:spPr>
        <p:txBody>
          <a:bodyPr/>
          <a:lstStyle/>
          <a:p>
            <a:r>
              <a:rPr lang="fr-CA" altLang="en-US" sz="4200" dirty="0" smtClean="0">
                <a:solidFill>
                  <a:schemeClr val="bg1"/>
                </a:solidFill>
              </a:rPr>
              <a:t>COMMUNICATIONS MODELING</a:t>
            </a:r>
            <a:r>
              <a:rPr lang="fr-CA" altLang="en-US" sz="4200" dirty="0">
                <a:solidFill>
                  <a:schemeClr val="bg1"/>
                </a:solidFill>
              </a:rPr>
              <a:t/>
            </a:r>
            <a:br>
              <a:rPr lang="fr-CA" altLang="en-US" sz="4200" dirty="0">
                <a:solidFill>
                  <a:schemeClr val="bg1"/>
                </a:solidFill>
              </a:rPr>
            </a:br>
            <a:r>
              <a:rPr lang="fr-CA" altLang="en-US" sz="4200" dirty="0">
                <a:solidFill>
                  <a:schemeClr val="bg1"/>
                </a:solidFill>
              </a:rPr>
              <a:t>IN THE DIGITAL AGE</a:t>
            </a:r>
            <a:endParaRPr lang="en-US" altLang="en-US" sz="4200" dirty="0">
              <a:solidFill>
                <a:schemeClr val="bg1"/>
              </a:solidFill>
            </a:endParaRPr>
          </a:p>
        </p:txBody>
      </p:sp>
      <p:pic>
        <p:nvPicPr>
          <p:cNvPr id="2052" name="Picture 4" descr="white top shad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5943600"/>
            <a:ext cx="3157538" cy="652463"/>
          </a:xfrm>
          <a:prstGeom prst="rect">
            <a:avLst/>
          </a:prstGeom>
          <a:noFill/>
          <a:extLst>
            <a:ext uri="{909E8E84-426E-40DD-AFC4-6F175D3DCCD1}">
              <a14:hiddenFill xmlns:a14="http://schemas.microsoft.com/office/drawing/2010/main">
                <a:solidFill>
                  <a:srgbClr val="FFFFFF"/>
                </a:solidFill>
              </a14:hiddenFill>
            </a:ext>
          </a:extLst>
        </p:spPr>
      </p:pic>
      <p:sp>
        <p:nvSpPr>
          <p:cNvPr id="2053" name="Titre 1"/>
          <p:cNvSpPr>
            <a:spLocks/>
          </p:cNvSpPr>
          <p:nvPr/>
        </p:nvSpPr>
        <p:spPr bwMode="auto">
          <a:xfrm>
            <a:off x="6629400" y="228600"/>
            <a:ext cx="2286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Calibri" panose="020F0502020204030204" pitchFamily="34" charset="0"/>
              </a:defRPr>
            </a:lvl1pPr>
            <a:lvl2pPr algn="ctr">
              <a:defRPr sz="4400">
                <a:solidFill>
                  <a:schemeClr val="tx1"/>
                </a:solidFill>
                <a:latin typeface="Calibri" panose="020F0502020204030204" pitchFamily="34" charset="0"/>
              </a:defRPr>
            </a:lvl2pPr>
            <a:lvl3pPr algn="ctr">
              <a:defRPr sz="4400">
                <a:solidFill>
                  <a:schemeClr val="tx1"/>
                </a:solidFill>
                <a:latin typeface="Calibri" panose="020F0502020204030204" pitchFamily="34" charset="0"/>
              </a:defRPr>
            </a:lvl3pPr>
            <a:lvl4pPr algn="ctr">
              <a:defRPr sz="4400">
                <a:solidFill>
                  <a:schemeClr val="tx1"/>
                </a:solidFill>
                <a:latin typeface="Calibri" panose="020F0502020204030204" pitchFamily="34" charset="0"/>
              </a:defRPr>
            </a:lvl4pPr>
            <a:lvl5pPr algn="ctr">
              <a:defRPr sz="4400">
                <a:solidFill>
                  <a:schemeClr val="tx1"/>
                </a:solidFill>
                <a:latin typeface="Calibri" panose="020F0502020204030204" pitchFamily="34" charset="0"/>
              </a:defRPr>
            </a:lvl5pPr>
            <a:lvl6pPr marL="457200" algn="ctr" fontAlgn="base">
              <a:spcBef>
                <a:spcPct val="0"/>
              </a:spcBef>
              <a:spcAft>
                <a:spcPct val="0"/>
              </a:spcAft>
              <a:defRPr sz="4400">
                <a:solidFill>
                  <a:schemeClr val="tx1"/>
                </a:solidFill>
                <a:latin typeface="Calibri" panose="020F0502020204030204" pitchFamily="34" charset="0"/>
              </a:defRPr>
            </a:lvl6pPr>
            <a:lvl7pPr marL="914400" algn="ctr" fontAlgn="base">
              <a:spcBef>
                <a:spcPct val="0"/>
              </a:spcBef>
              <a:spcAft>
                <a:spcPct val="0"/>
              </a:spcAft>
              <a:defRPr sz="4400">
                <a:solidFill>
                  <a:schemeClr val="tx1"/>
                </a:solidFill>
                <a:latin typeface="Calibri" panose="020F0502020204030204" pitchFamily="34" charset="0"/>
              </a:defRPr>
            </a:lvl7pPr>
            <a:lvl8pPr marL="1371600" algn="ctr" fontAlgn="base">
              <a:spcBef>
                <a:spcPct val="0"/>
              </a:spcBef>
              <a:spcAft>
                <a:spcPct val="0"/>
              </a:spcAft>
              <a:defRPr sz="4400">
                <a:solidFill>
                  <a:schemeClr val="tx1"/>
                </a:solidFill>
                <a:latin typeface="Calibri" panose="020F0502020204030204" pitchFamily="34" charset="0"/>
              </a:defRPr>
            </a:lvl8pPr>
            <a:lvl9pPr marL="1828800" algn="ctr" fontAlgn="base">
              <a:spcBef>
                <a:spcPct val="0"/>
              </a:spcBef>
              <a:spcAft>
                <a:spcPct val="0"/>
              </a:spcAft>
              <a:defRPr sz="4400">
                <a:solidFill>
                  <a:schemeClr val="tx1"/>
                </a:solidFill>
                <a:latin typeface="Calibri" panose="020F0502020204030204" pitchFamily="34" charset="0"/>
              </a:defRPr>
            </a:lvl9pPr>
          </a:lstStyle>
          <a:p>
            <a:pPr eaLnBrk="1" hangingPunct="1"/>
            <a:endParaRPr lang="en-US" altLang="en-US" sz="1800" dirty="0">
              <a:solidFill>
                <a:schemeClr val="accent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4" descr="broadc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609600"/>
            <a:ext cx="4699000" cy="552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5CD32E-62DA-4821-9F58-19F2AAC74044}" type="slidenum">
              <a:rPr lang="en-US" altLang="en-US"/>
              <a:pPr/>
              <a:t>11</a:t>
            </a:fld>
            <a:endParaRPr lang="en-US" altLang="en-US"/>
          </a:p>
        </p:txBody>
      </p:sp>
      <p:sp>
        <p:nvSpPr>
          <p:cNvPr id="119810" name="Rectangle 2"/>
          <p:cNvSpPr>
            <a:spLocks noGrp="1"/>
          </p:cNvSpPr>
          <p:nvPr>
            <p:ph type="title"/>
          </p:nvPr>
        </p:nvSpPr>
        <p:spPr/>
        <p:txBody>
          <a:bodyPr/>
          <a:lstStyle/>
          <a:p>
            <a:r>
              <a:rPr lang="en-US" altLang="en-US"/>
              <a:t>Aristotle’s Model </a:t>
            </a:r>
          </a:p>
        </p:txBody>
      </p:sp>
      <p:sp>
        <p:nvSpPr>
          <p:cNvPr id="119811" name="Rectangle 3"/>
          <p:cNvSpPr>
            <a:spLocks noGrp="1"/>
          </p:cNvSpPr>
          <p:nvPr>
            <p:ph type="body" idx="1"/>
          </p:nvPr>
        </p:nvSpPr>
        <p:spPr/>
        <p:txBody>
          <a:bodyPr/>
          <a:lstStyle/>
          <a:p>
            <a:r>
              <a:rPr lang="en-US" altLang="en-US"/>
              <a:t>Communication, or “rhetoric,” is composed of three basic parts – the speaker, the message and the listener. </a:t>
            </a:r>
          </a:p>
          <a:p>
            <a:r>
              <a:rPr lang="en-US" altLang="en-US"/>
              <a:t>The person at the end of</a:t>
            </a:r>
          </a:p>
          <a:p>
            <a:pPr>
              <a:buFont typeface="Arial" panose="020B0604020202020204" pitchFamily="34" charset="0"/>
              <a:buNone/>
            </a:pPr>
            <a:r>
              <a:rPr lang="en-US" altLang="en-US"/>
              <a:t> the communication process</a:t>
            </a:r>
          </a:p>
          <a:p>
            <a:pPr>
              <a:buFont typeface="Arial" panose="020B0604020202020204" pitchFamily="34" charset="0"/>
              <a:buNone/>
            </a:pPr>
            <a:r>
              <a:rPr lang="en-US" altLang="en-US"/>
              <a:t> holds the key to whether or</a:t>
            </a:r>
          </a:p>
          <a:p>
            <a:pPr>
              <a:buFont typeface="Arial" panose="020B0604020202020204" pitchFamily="34" charset="0"/>
              <a:buNone/>
            </a:pPr>
            <a:r>
              <a:rPr lang="en-US" altLang="en-US"/>
              <a:t> not communication takes</a:t>
            </a:r>
          </a:p>
          <a:p>
            <a:pPr>
              <a:buFont typeface="Arial" panose="020B0604020202020204" pitchFamily="34" charset="0"/>
              <a:buNone/>
            </a:pPr>
            <a:r>
              <a:rPr lang="en-US" altLang="en-US"/>
              <a:t>place.</a:t>
            </a:r>
          </a:p>
        </p:txBody>
      </p:sp>
      <p:pic>
        <p:nvPicPr>
          <p:cNvPr id="119812" name="Picture 4" descr="Aristo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048000"/>
            <a:ext cx="2736850" cy="3097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p:cNvSpPr>
          <p:nvPr>
            <p:ph type="title"/>
          </p:nvPr>
        </p:nvSpPr>
        <p:spPr/>
        <p:txBody>
          <a:bodyPr/>
          <a:lstStyle/>
          <a:p>
            <a:r>
              <a:rPr lang="en-US" altLang="en-US" sz="4000"/>
              <a:t>Communication</a:t>
            </a:r>
            <a:br>
              <a:rPr lang="en-US" altLang="en-US" sz="4000"/>
            </a:br>
            <a:r>
              <a:rPr lang="en-US" altLang="en-US" sz="4000"/>
              <a:t>Models</a:t>
            </a:r>
          </a:p>
        </p:txBody>
      </p:sp>
      <p:sp>
        <p:nvSpPr>
          <p:cNvPr id="117764" name="Oval 4"/>
          <p:cNvSpPr>
            <a:spLocks noChangeArrowheads="1"/>
          </p:cNvSpPr>
          <p:nvPr/>
        </p:nvSpPr>
        <p:spPr bwMode="auto">
          <a:xfrm>
            <a:off x="3733800" y="2209800"/>
            <a:ext cx="2819400" cy="3048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5" name="Line 5"/>
          <p:cNvSpPr>
            <a:spLocks noChangeShapeType="1"/>
          </p:cNvSpPr>
          <p:nvPr/>
        </p:nvSpPr>
        <p:spPr bwMode="auto">
          <a:xfrm flipV="1">
            <a:off x="6400800" y="1752600"/>
            <a:ext cx="533400" cy="457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66" name="Line 6"/>
          <p:cNvSpPr>
            <a:spLocks noChangeShapeType="1"/>
          </p:cNvSpPr>
          <p:nvPr/>
        </p:nvSpPr>
        <p:spPr bwMode="auto">
          <a:xfrm flipV="1">
            <a:off x="6781800" y="2971800"/>
            <a:ext cx="990600" cy="76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67" name="Line 7"/>
          <p:cNvSpPr>
            <a:spLocks noChangeShapeType="1"/>
          </p:cNvSpPr>
          <p:nvPr/>
        </p:nvSpPr>
        <p:spPr bwMode="auto">
          <a:xfrm>
            <a:off x="6858000" y="4267200"/>
            <a:ext cx="1219200" cy="4572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68" name="Line 8"/>
          <p:cNvSpPr>
            <a:spLocks noChangeShapeType="1"/>
          </p:cNvSpPr>
          <p:nvPr/>
        </p:nvSpPr>
        <p:spPr bwMode="auto">
          <a:xfrm>
            <a:off x="5867400" y="5410200"/>
            <a:ext cx="4572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69" name="Line 9"/>
          <p:cNvSpPr>
            <a:spLocks noChangeShapeType="1"/>
          </p:cNvSpPr>
          <p:nvPr/>
        </p:nvSpPr>
        <p:spPr bwMode="auto">
          <a:xfrm flipH="1">
            <a:off x="3810000" y="5486400"/>
            <a:ext cx="762000" cy="6858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70" name="Line 10"/>
          <p:cNvSpPr>
            <a:spLocks noChangeShapeType="1"/>
          </p:cNvSpPr>
          <p:nvPr/>
        </p:nvSpPr>
        <p:spPr bwMode="auto">
          <a:xfrm flipH="1">
            <a:off x="2819400" y="4572000"/>
            <a:ext cx="762000" cy="3810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71" name="Line 11"/>
          <p:cNvSpPr>
            <a:spLocks noChangeShapeType="1"/>
          </p:cNvSpPr>
          <p:nvPr/>
        </p:nvSpPr>
        <p:spPr bwMode="auto">
          <a:xfrm flipH="1" flipV="1">
            <a:off x="2667000" y="2743200"/>
            <a:ext cx="762000" cy="22860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72" name="Line 12"/>
          <p:cNvSpPr>
            <a:spLocks noChangeShapeType="1"/>
          </p:cNvSpPr>
          <p:nvPr/>
        </p:nvSpPr>
        <p:spPr bwMode="auto">
          <a:xfrm flipH="1" flipV="1">
            <a:off x="2362200" y="3581400"/>
            <a:ext cx="1066800" cy="1524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7773" name="Line 13"/>
          <p:cNvSpPr>
            <a:spLocks noChangeShapeType="1"/>
          </p:cNvSpPr>
          <p:nvPr/>
        </p:nvSpPr>
        <p:spPr bwMode="auto">
          <a:xfrm flipH="1" flipV="1">
            <a:off x="3429000" y="1600200"/>
            <a:ext cx="762000" cy="6858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1860" name="Oval 4"/>
          <p:cNvSpPr>
            <a:spLocks noChangeArrowheads="1"/>
          </p:cNvSpPr>
          <p:nvPr/>
        </p:nvSpPr>
        <p:spPr bwMode="auto">
          <a:xfrm>
            <a:off x="381000" y="1524000"/>
            <a:ext cx="3352800" cy="3429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61" name="Oval 5"/>
          <p:cNvSpPr>
            <a:spLocks noChangeArrowheads="1"/>
          </p:cNvSpPr>
          <p:nvPr/>
        </p:nvSpPr>
        <p:spPr bwMode="auto">
          <a:xfrm>
            <a:off x="5562600" y="1371600"/>
            <a:ext cx="3352800" cy="34290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4932" name="Oval 4"/>
          <p:cNvSpPr>
            <a:spLocks noChangeArrowheads="1"/>
          </p:cNvSpPr>
          <p:nvPr/>
        </p:nvSpPr>
        <p:spPr bwMode="auto">
          <a:xfrm>
            <a:off x="5562600" y="1371600"/>
            <a:ext cx="3352800" cy="34290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3" name="Oval 5"/>
          <p:cNvSpPr>
            <a:spLocks noChangeArrowheads="1"/>
          </p:cNvSpPr>
          <p:nvPr/>
        </p:nvSpPr>
        <p:spPr bwMode="auto">
          <a:xfrm>
            <a:off x="381000" y="1524000"/>
            <a:ext cx="3352800" cy="3429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4" name="Line 6"/>
          <p:cNvSpPr>
            <a:spLocks noChangeShapeType="1"/>
          </p:cNvSpPr>
          <p:nvPr/>
        </p:nvSpPr>
        <p:spPr bwMode="auto">
          <a:xfrm>
            <a:off x="3962400" y="2971800"/>
            <a:ext cx="1447800" cy="0"/>
          </a:xfrm>
          <a:prstGeom prst="line">
            <a:avLst/>
          </a:prstGeom>
          <a:noFill/>
          <a:ln w="2540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80" name="Oval 4"/>
          <p:cNvSpPr>
            <a:spLocks noChangeAspect="1" noChangeArrowheads="1"/>
          </p:cNvSpPr>
          <p:nvPr/>
        </p:nvSpPr>
        <p:spPr bwMode="auto">
          <a:xfrm>
            <a:off x="3276600" y="838200"/>
            <a:ext cx="5037138" cy="5151438"/>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1" name="Oval 5"/>
          <p:cNvSpPr>
            <a:spLocks noChangeAspect="1" noChangeArrowheads="1"/>
          </p:cNvSpPr>
          <p:nvPr/>
        </p:nvSpPr>
        <p:spPr bwMode="auto">
          <a:xfrm>
            <a:off x="373063" y="944563"/>
            <a:ext cx="5037137" cy="5151437"/>
          </a:xfrm>
          <a:prstGeom prst="ellipse">
            <a:avLst/>
          </a:prstGeom>
          <a:solidFill>
            <a:schemeClr val="accent1">
              <a:alpha val="53999"/>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p:cNvSpPr>
          <p:nvPr>
            <p:ph type="title"/>
          </p:nvPr>
        </p:nvSpPr>
        <p:spPr>
          <a:xfrm>
            <a:off x="457200" y="152400"/>
            <a:ext cx="8229600" cy="868363"/>
          </a:xfrm>
        </p:spPr>
        <p:txBody>
          <a:bodyPr/>
          <a:lstStyle/>
          <a:p>
            <a:r>
              <a:rPr lang="en-US" altLang="en-US"/>
              <a:t>Fields of Experience</a:t>
            </a:r>
          </a:p>
        </p:txBody>
      </p:sp>
      <p:sp>
        <p:nvSpPr>
          <p:cNvPr id="129027" name="Rectangle 3"/>
          <p:cNvSpPr>
            <a:spLocks noGrp="1"/>
          </p:cNvSpPr>
          <p:nvPr>
            <p:ph type="body" idx="1"/>
          </p:nvPr>
        </p:nvSpPr>
        <p:spPr>
          <a:xfrm>
            <a:off x="2667000" y="1066800"/>
            <a:ext cx="6019800" cy="4525963"/>
          </a:xfrm>
        </p:spPr>
        <p:txBody>
          <a:bodyPr/>
          <a:lstStyle/>
          <a:p>
            <a:pPr>
              <a:lnSpc>
                <a:spcPct val="80000"/>
              </a:lnSpc>
            </a:pPr>
            <a:r>
              <a:rPr lang="en-US" altLang="en-US" sz="2400"/>
              <a:t>Demographics: Gender, Age, Wealth,</a:t>
            </a:r>
          </a:p>
          <a:p>
            <a:pPr>
              <a:lnSpc>
                <a:spcPct val="80000"/>
              </a:lnSpc>
              <a:buFont typeface="Arial" panose="020B0604020202020204" pitchFamily="34" charset="0"/>
              <a:buNone/>
            </a:pPr>
            <a:r>
              <a:rPr lang="en-US" altLang="en-US" sz="2400"/>
              <a:t>	 Geography, Education</a:t>
            </a:r>
          </a:p>
          <a:p>
            <a:pPr>
              <a:lnSpc>
                <a:spcPct val="80000"/>
              </a:lnSpc>
            </a:pPr>
            <a:r>
              <a:rPr lang="en-US" altLang="en-US" sz="2400"/>
              <a:t>Politics</a:t>
            </a:r>
          </a:p>
          <a:p>
            <a:pPr>
              <a:lnSpc>
                <a:spcPct val="80000"/>
              </a:lnSpc>
            </a:pPr>
            <a:r>
              <a:rPr lang="en-US" altLang="en-US" sz="2400"/>
              <a:t>Business self-interest</a:t>
            </a:r>
          </a:p>
          <a:p>
            <a:pPr>
              <a:lnSpc>
                <a:spcPct val="80000"/>
              </a:lnSpc>
            </a:pPr>
            <a:r>
              <a:rPr lang="en-US" altLang="en-US" sz="2400"/>
              <a:t>Religion</a:t>
            </a:r>
          </a:p>
          <a:p>
            <a:pPr>
              <a:lnSpc>
                <a:spcPct val="80000"/>
              </a:lnSpc>
            </a:pPr>
            <a:r>
              <a:rPr lang="en-US" altLang="en-US" sz="2400"/>
              <a:t>Family status</a:t>
            </a:r>
          </a:p>
          <a:p>
            <a:pPr>
              <a:lnSpc>
                <a:spcPct val="80000"/>
              </a:lnSpc>
            </a:pPr>
            <a:r>
              <a:rPr lang="en-US" altLang="en-US" sz="2400"/>
              <a:t>Intelligence</a:t>
            </a:r>
          </a:p>
          <a:p>
            <a:pPr>
              <a:lnSpc>
                <a:spcPct val="80000"/>
              </a:lnSpc>
            </a:pPr>
            <a:r>
              <a:rPr lang="en-US" altLang="en-US" sz="2400"/>
              <a:t>Mood</a:t>
            </a:r>
          </a:p>
          <a:p>
            <a:pPr>
              <a:lnSpc>
                <a:spcPct val="80000"/>
              </a:lnSpc>
            </a:pPr>
            <a:r>
              <a:rPr lang="en-US" altLang="en-US" sz="2400"/>
              <a:t>Personality</a:t>
            </a:r>
          </a:p>
          <a:p>
            <a:pPr>
              <a:lnSpc>
                <a:spcPct val="80000"/>
              </a:lnSpc>
            </a:pPr>
            <a:r>
              <a:rPr lang="en-US" altLang="en-US" sz="2400"/>
              <a:t>Nationality or Heritage</a:t>
            </a:r>
          </a:p>
          <a:p>
            <a:pPr>
              <a:lnSpc>
                <a:spcPct val="80000"/>
              </a:lnSpc>
            </a:pPr>
            <a:r>
              <a:rPr lang="en-US" altLang="en-US" sz="2400"/>
              <a:t>Language</a:t>
            </a:r>
          </a:p>
          <a:p>
            <a:pPr>
              <a:lnSpc>
                <a:spcPct val="80000"/>
              </a:lnSpc>
            </a:pPr>
            <a:r>
              <a:rPr lang="en-US" altLang="en-US" sz="2400"/>
              <a:t>Species</a:t>
            </a:r>
          </a:p>
          <a:p>
            <a:pPr>
              <a:lnSpc>
                <a:spcPct val="80000"/>
              </a:lnSpc>
            </a:pPr>
            <a:r>
              <a:rPr lang="en-US" altLang="en-US" sz="2400"/>
              <a:t>The Unknown</a:t>
            </a:r>
          </a:p>
          <a:p>
            <a:pPr>
              <a:lnSpc>
                <a:spcPct val="80000"/>
              </a:lnSpc>
            </a:pPr>
            <a:r>
              <a:rPr lang="en-US" altLang="en-US" sz="2400" b="1"/>
              <a:t>Direct Experiences -- Best</a:t>
            </a:r>
            <a:endParaRPr lang="en-US" altLang="en-US" sz="2400"/>
          </a:p>
          <a:p>
            <a:pPr>
              <a:lnSpc>
                <a:spcPct val="80000"/>
              </a:lnSpc>
            </a:pPr>
            <a:r>
              <a:rPr lang="en-US" altLang="en-US" sz="2400" b="1"/>
              <a:t>Hearsay Experiences – Best</a:t>
            </a:r>
            <a:endParaRPr lang="en-US" altLang="en-US" sz="2400"/>
          </a:p>
          <a:p>
            <a:pPr>
              <a:lnSpc>
                <a:spcPct val="80000"/>
              </a:lnSpc>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fade">
                                      <p:cBhvr>
                                        <p:cTn id="7" dur="2000"/>
                                        <p:tgtEl>
                                          <p:spTgt spid="129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9027">
                                            <p:txEl>
                                              <p:pRg st="0" end="0"/>
                                            </p:txEl>
                                          </p:spTgt>
                                        </p:tgtEl>
                                        <p:attrNameLst>
                                          <p:attrName>style.visibility</p:attrName>
                                        </p:attrNameLst>
                                      </p:cBhvr>
                                      <p:to>
                                        <p:strVal val="visible"/>
                                      </p:to>
                                    </p:set>
                                    <p:animEffect transition="in" filter="fade">
                                      <p:cBhvr>
                                        <p:cTn id="12" dur="2000"/>
                                        <p:tgtEl>
                                          <p:spTgt spid="129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9027">
                                            <p:txEl>
                                              <p:pRg st="1" end="1"/>
                                            </p:txEl>
                                          </p:spTgt>
                                        </p:tgtEl>
                                        <p:attrNameLst>
                                          <p:attrName>style.visibility</p:attrName>
                                        </p:attrNameLst>
                                      </p:cBhvr>
                                      <p:to>
                                        <p:strVal val="visible"/>
                                      </p:to>
                                    </p:set>
                                    <p:animEffect transition="in" filter="fade">
                                      <p:cBhvr>
                                        <p:cTn id="17" dur="2000"/>
                                        <p:tgtEl>
                                          <p:spTgt spid="1290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9027">
                                            <p:txEl>
                                              <p:pRg st="2" end="2"/>
                                            </p:txEl>
                                          </p:spTgt>
                                        </p:tgtEl>
                                        <p:attrNameLst>
                                          <p:attrName>style.visibility</p:attrName>
                                        </p:attrNameLst>
                                      </p:cBhvr>
                                      <p:to>
                                        <p:strVal val="visible"/>
                                      </p:to>
                                    </p:set>
                                    <p:animEffect transition="in" filter="fade">
                                      <p:cBhvr>
                                        <p:cTn id="22" dur="2000"/>
                                        <p:tgtEl>
                                          <p:spTgt spid="1290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9027">
                                            <p:txEl>
                                              <p:pRg st="3" end="3"/>
                                            </p:txEl>
                                          </p:spTgt>
                                        </p:tgtEl>
                                        <p:attrNameLst>
                                          <p:attrName>style.visibility</p:attrName>
                                        </p:attrNameLst>
                                      </p:cBhvr>
                                      <p:to>
                                        <p:strVal val="visible"/>
                                      </p:to>
                                    </p:set>
                                    <p:animEffect transition="in" filter="fade">
                                      <p:cBhvr>
                                        <p:cTn id="27" dur="2000"/>
                                        <p:tgtEl>
                                          <p:spTgt spid="12902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9027">
                                            <p:txEl>
                                              <p:pRg st="4" end="4"/>
                                            </p:txEl>
                                          </p:spTgt>
                                        </p:tgtEl>
                                        <p:attrNameLst>
                                          <p:attrName>style.visibility</p:attrName>
                                        </p:attrNameLst>
                                      </p:cBhvr>
                                      <p:to>
                                        <p:strVal val="visible"/>
                                      </p:to>
                                    </p:set>
                                    <p:animEffect transition="in" filter="fade">
                                      <p:cBhvr>
                                        <p:cTn id="32" dur="2000"/>
                                        <p:tgtEl>
                                          <p:spTgt spid="12902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9027">
                                            <p:txEl>
                                              <p:pRg st="5" end="5"/>
                                            </p:txEl>
                                          </p:spTgt>
                                        </p:tgtEl>
                                        <p:attrNameLst>
                                          <p:attrName>style.visibility</p:attrName>
                                        </p:attrNameLst>
                                      </p:cBhvr>
                                      <p:to>
                                        <p:strVal val="visible"/>
                                      </p:to>
                                    </p:set>
                                    <p:animEffect transition="in" filter="fade">
                                      <p:cBhvr>
                                        <p:cTn id="37" dur="2000"/>
                                        <p:tgtEl>
                                          <p:spTgt spid="12902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9027">
                                            <p:txEl>
                                              <p:pRg st="6" end="6"/>
                                            </p:txEl>
                                          </p:spTgt>
                                        </p:tgtEl>
                                        <p:attrNameLst>
                                          <p:attrName>style.visibility</p:attrName>
                                        </p:attrNameLst>
                                      </p:cBhvr>
                                      <p:to>
                                        <p:strVal val="visible"/>
                                      </p:to>
                                    </p:set>
                                    <p:animEffect transition="in" filter="fade">
                                      <p:cBhvr>
                                        <p:cTn id="42" dur="2000"/>
                                        <p:tgtEl>
                                          <p:spTgt spid="12902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9027">
                                            <p:txEl>
                                              <p:pRg st="7" end="7"/>
                                            </p:txEl>
                                          </p:spTgt>
                                        </p:tgtEl>
                                        <p:attrNameLst>
                                          <p:attrName>style.visibility</p:attrName>
                                        </p:attrNameLst>
                                      </p:cBhvr>
                                      <p:to>
                                        <p:strVal val="visible"/>
                                      </p:to>
                                    </p:set>
                                    <p:animEffect transition="in" filter="fade">
                                      <p:cBhvr>
                                        <p:cTn id="47" dur="2000"/>
                                        <p:tgtEl>
                                          <p:spTgt spid="129027">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9027">
                                            <p:txEl>
                                              <p:pRg st="8" end="8"/>
                                            </p:txEl>
                                          </p:spTgt>
                                        </p:tgtEl>
                                        <p:attrNameLst>
                                          <p:attrName>style.visibility</p:attrName>
                                        </p:attrNameLst>
                                      </p:cBhvr>
                                      <p:to>
                                        <p:strVal val="visible"/>
                                      </p:to>
                                    </p:set>
                                    <p:animEffect transition="in" filter="fade">
                                      <p:cBhvr>
                                        <p:cTn id="52" dur="2000"/>
                                        <p:tgtEl>
                                          <p:spTgt spid="129027">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9027">
                                            <p:txEl>
                                              <p:pRg st="9" end="9"/>
                                            </p:txEl>
                                          </p:spTgt>
                                        </p:tgtEl>
                                        <p:attrNameLst>
                                          <p:attrName>style.visibility</p:attrName>
                                        </p:attrNameLst>
                                      </p:cBhvr>
                                      <p:to>
                                        <p:strVal val="visible"/>
                                      </p:to>
                                    </p:set>
                                    <p:animEffect transition="in" filter="fade">
                                      <p:cBhvr>
                                        <p:cTn id="57" dur="2000"/>
                                        <p:tgtEl>
                                          <p:spTgt spid="129027">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9027">
                                            <p:txEl>
                                              <p:pRg st="10" end="10"/>
                                            </p:txEl>
                                          </p:spTgt>
                                        </p:tgtEl>
                                        <p:attrNameLst>
                                          <p:attrName>style.visibility</p:attrName>
                                        </p:attrNameLst>
                                      </p:cBhvr>
                                      <p:to>
                                        <p:strVal val="visible"/>
                                      </p:to>
                                    </p:set>
                                    <p:animEffect transition="in" filter="fade">
                                      <p:cBhvr>
                                        <p:cTn id="62" dur="2000"/>
                                        <p:tgtEl>
                                          <p:spTgt spid="129027">
                                            <p:txEl>
                                              <p:pRg st="10" end="1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9027">
                                            <p:txEl>
                                              <p:pRg st="11" end="11"/>
                                            </p:txEl>
                                          </p:spTgt>
                                        </p:tgtEl>
                                        <p:attrNameLst>
                                          <p:attrName>style.visibility</p:attrName>
                                        </p:attrNameLst>
                                      </p:cBhvr>
                                      <p:to>
                                        <p:strVal val="visible"/>
                                      </p:to>
                                    </p:set>
                                    <p:animEffect transition="in" filter="fade">
                                      <p:cBhvr>
                                        <p:cTn id="67" dur="2000"/>
                                        <p:tgtEl>
                                          <p:spTgt spid="129027">
                                            <p:txEl>
                                              <p:pRg st="11" end="11"/>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9027">
                                            <p:txEl>
                                              <p:pRg st="12" end="12"/>
                                            </p:txEl>
                                          </p:spTgt>
                                        </p:tgtEl>
                                        <p:attrNameLst>
                                          <p:attrName>style.visibility</p:attrName>
                                        </p:attrNameLst>
                                      </p:cBhvr>
                                      <p:to>
                                        <p:strVal val="visible"/>
                                      </p:to>
                                    </p:set>
                                    <p:animEffect transition="in" filter="fade">
                                      <p:cBhvr>
                                        <p:cTn id="72" dur="2000"/>
                                        <p:tgtEl>
                                          <p:spTgt spid="129027">
                                            <p:txEl>
                                              <p:pRg st="12" end="12"/>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29027">
                                            <p:txEl>
                                              <p:pRg st="13" end="13"/>
                                            </p:txEl>
                                          </p:spTgt>
                                        </p:tgtEl>
                                        <p:attrNameLst>
                                          <p:attrName>style.visibility</p:attrName>
                                        </p:attrNameLst>
                                      </p:cBhvr>
                                      <p:to>
                                        <p:strVal val="visible"/>
                                      </p:to>
                                    </p:set>
                                    <p:animEffect transition="in" filter="fade">
                                      <p:cBhvr>
                                        <p:cTn id="77" dur="2000"/>
                                        <p:tgtEl>
                                          <p:spTgt spid="129027">
                                            <p:txEl>
                                              <p:pRg st="13" end="13"/>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29027">
                                            <p:txEl>
                                              <p:pRg st="14" end="14"/>
                                            </p:txEl>
                                          </p:spTgt>
                                        </p:tgtEl>
                                        <p:attrNameLst>
                                          <p:attrName>style.visibility</p:attrName>
                                        </p:attrNameLst>
                                      </p:cBhvr>
                                      <p:to>
                                        <p:strVal val="visible"/>
                                      </p:to>
                                    </p:set>
                                    <p:animEffect transition="in" filter="fade">
                                      <p:cBhvr>
                                        <p:cTn id="82" dur="2000"/>
                                        <p:tgtEl>
                                          <p:spTgt spid="12902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P spid="12902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Oval 5"/>
          <p:cNvSpPr>
            <a:spLocks noChangeArrowheads="1"/>
          </p:cNvSpPr>
          <p:nvPr/>
        </p:nvSpPr>
        <p:spPr bwMode="auto">
          <a:xfrm>
            <a:off x="5257800" y="457200"/>
            <a:ext cx="3352800" cy="34290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02" name="Oval 6"/>
          <p:cNvSpPr>
            <a:spLocks noChangeArrowheads="1"/>
          </p:cNvSpPr>
          <p:nvPr/>
        </p:nvSpPr>
        <p:spPr bwMode="auto">
          <a:xfrm>
            <a:off x="2514600" y="533400"/>
            <a:ext cx="3352800" cy="3429000"/>
          </a:xfrm>
          <a:prstGeom prst="ellipse">
            <a:avLst/>
          </a:prstGeom>
          <a:solidFill>
            <a:schemeClr val="accent1">
              <a:alpha val="67999"/>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Espace réservé du contenu 2"/>
          <p:cNvSpPr>
            <a:spLocks/>
          </p:cNvSpPr>
          <p:nvPr/>
        </p:nvSpPr>
        <p:spPr bwMode="auto">
          <a:xfrm>
            <a:off x="2667000" y="3962400"/>
            <a:ext cx="59436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r>
              <a:rPr lang="en-US" altLang="en-US">
                <a:solidFill>
                  <a:srgbClr val="262626"/>
                </a:solidFill>
              </a:rPr>
              <a:t>What do businesses do to bring these circles closer together? </a:t>
            </a:r>
          </a:p>
          <a:p>
            <a:pPr eaLnBrk="1" hangingPunct="1"/>
            <a:r>
              <a:rPr lang="en-US" altLang="en-US">
                <a:solidFill>
                  <a:srgbClr val="262626"/>
                </a:solidFill>
              </a:rPr>
              <a:t>What do politicians do to push these circles further apart?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p:nvPr>
        </p:nvSpPr>
        <p:spPr>
          <a:xfrm>
            <a:off x="2438400" y="274638"/>
            <a:ext cx="5334000" cy="1143000"/>
          </a:xfrm>
        </p:spPr>
        <p:txBody>
          <a:bodyPr/>
          <a:lstStyle/>
          <a:p>
            <a:r>
              <a:rPr lang="en-US" altLang="en-US" sz="4000"/>
              <a:t>How do </a:t>
            </a:r>
            <a:r>
              <a:rPr lang="en-US" altLang="en-US" sz="4000" b="1"/>
              <a:t>WE</a:t>
            </a:r>
            <a:br>
              <a:rPr lang="en-US" altLang="en-US" sz="4000" b="1"/>
            </a:br>
            <a:r>
              <a:rPr lang="en-US" altLang="en-US" sz="4000"/>
              <a:t> move the circles?</a:t>
            </a:r>
          </a:p>
        </p:txBody>
      </p:sp>
      <p:sp>
        <p:nvSpPr>
          <p:cNvPr id="134147" name="Rectangle 3"/>
          <p:cNvSpPr>
            <a:spLocks noGrp="1"/>
          </p:cNvSpPr>
          <p:nvPr>
            <p:ph type="body" idx="1"/>
          </p:nvPr>
        </p:nvSpPr>
        <p:spPr>
          <a:xfrm>
            <a:off x="3200400" y="1874838"/>
            <a:ext cx="4876800" cy="4525962"/>
          </a:xfrm>
        </p:spPr>
        <p:txBody>
          <a:bodyPr/>
          <a:lstStyle/>
          <a:p>
            <a:pPr>
              <a:lnSpc>
                <a:spcPct val="90000"/>
              </a:lnSpc>
            </a:pPr>
            <a:r>
              <a:rPr lang="en-US" altLang="en-US" sz="2400"/>
              <a:t>Education to the target</a:t>
            </a:r>
          </a:p>
          <a:p>
            <a:pPr>
              <a:lnSpc>
                <a:spcPct val="90000"/>
              </a:lnSpc>
            </a:pPr>
            <a:r>
              <a:rPr lang="en-US" altLang="en-US" sz="2400"/>
              <a:t>Education to ourselves</a:t>
            </a:r>
          </a:p>
          <a:p>
            <a:pPr>
              <a:lnSpc>
                <a:spcPct val="90000"/>
              </a:lnSpc>
            </a:pPr>
            <a:r>
              <a:rPr lang="en-US" altLang="en-US" sz="2400"/>
              <a:t>Creativity</a:t>
            </a:r>
          </a:p>
          <a:p>
            <a:pPr>
              <a:lnSpc>
                <a:spcPct val="90000"/>
              </a:lnSpc>
            </a:pPr>
            <a:r>
              <a:rPr lang="en-US" altLang="en-US" sz="2400"/>
              <a:t>Technology</a:t>
            </a:r>
          </a:p>
          <a:p>
            <a:pPr>
              <a:lnSpc>
                <a:spcPct val="90000"/>
              </a:lnSpc>
            </a:pPr>
            <a:r>
              <a:rPr lang="en-US" altLang="en-US" sz="2400"/>
              <a:t>Competence</a:t>
            </a:r>
          </a:p>
          <a:p>
            <a:pPr>
              <a:lnSpc>
                <a:spcPct val="90000"/>
              </a:lnSpc>
            </a:pPr>
            <a:r>
              <a:rPr lang="en-US" altLang="en-US" sz="2400"/>
              <a:t>Success</a:t>
            </a:r>
          </a:p>
          <a:p>
            <a:pPr>
              <a:lnSpc>
                <a:spcPct val="90000"/>
              </a:lnSpc>
            </a:pPr>
            <a:r>
              <a:rPr lang="en-US" altLang="en-US" sz="2400"/>
              <a:t>Resources like KAHCF</a:t>
            </a:r>
          </a:p>
          <a:p>
            <a:pPr>
              <a:lnSpc>
                <a:spcPct val="90000"/>
              </a:lnSpc>
            </a:pPr>
            <a:r>
              <a:rPr lang="en-US" altLang="en-US" sz="2400"/>
              <a:t>Attitude</a:t>
            </a:r>
          </a:p>
          <a:p>
            <a:pPr>
              <a:lnSpc>
                <a:spcPct val="90000"/>
              </a:lnSpc>
            </a:pPr>
            <a:r>
              <a:rPr lang="en-US" altLang="en-US" sz="2400"/>
              <a:t>Openness</a:t>
            </a:r>
          </a:p>
          <a:p>
            <a:pPr>
              <a:lnSpc>
                <a:spcPct val="90000"/>
              </a:lnSpc>
            </a:pPr>
            <a:r>
              <a:rPr lang="en-US" altLang="en-US" sz="2400" b="1"/>
              <a:t>One-on-one -- Best</a:t>
            </a:r>
            <a:endParaRPr lang="en-US" altLang="en-US" sz="2400"/>
          </a:p>
          <a:p>
            <a:pPr>
              <a:lnSpc>
                <a:spcPct val="90000"/>
              </a:lnSpc>
            </a:pPr>
            <a:r>
              <a:rPr lang="en-US" altLang="en-US" sz="2400" b="1"/>
              <a:t>Word of mouth -- Best</a:t>
            </a:r>
            <a:endParaRPr lang="en-US" altLang="en-US" sz="2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36195" name="Rectangle 3"/>
          <p:cNvSpPr>
            <a:spLocks noGrp="1"/>
          </p:cNvSpPr>
          <p:nvPr>
            <p:ph type="body" idx="1"/>
          </p:nvPr>
        </p:nvSpPr>
        <p:spPr>
          <a:xfrm>
            <a:off x="381000" y="3657600"/>
            <a:ext cx="8229600" cy="2667000"/>
          </a:xfrm>
        </p:spPr>
        <p:txBody>
          <a:bodyPr/>
          <a:lstStyle/>
          <a:p>
            <a:r>
              <a:rPr lang="en-US" altLang="en-US" b="1">
                <a:solidFill>
                  <a:schemeClr val="bg1"/>
                </a:solidFill>
              </a:rPr>
              <a:t>The most important thing to understand is that communication is not just you broadcasting out to the universe. It’s you establishing commonality with an individual in any number of separate transactions.</a:t>
            </a:r>
          </a:p>
        </p:txBody>
      </p:sp>
      <p:pic>
        <p:nvPicPr>
          <p:cNvPr id="136196" name="Picture 4" descr="direct_communication_mark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09600"/>
            <a:ext cx="4287838" cy="2887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143125" y="609600"/>
            <a:ext cx="6543675" cy="762000"/>
          </a:xfrm>
        </p:spPr>
        <p:txBody>
          <a:bodyPr>
            <a:normAutofit/>
          </a:bodyPr>
          <a:lstStyle/>
          <a:p>
            <a:pPr algn="r"/>
            <a:r>
              <a:rPr lang="fr-CA" altLang="en-US" sz="3200">
                <a:solidFill>
                  <a:srgbClr val="262626"/>
                </a:solidFill>
              </a:rPr>
              <a:t>About Lance McKerley</a:t>
            </a:r>
            <a:endParaRPr lang="en-US" altLang="en-US" sz="3200">
              <a:solidFill>
                <a:srgbClr val="262626"/>
              </a:solidFill>
            </a:endParaRPr>
          </a:p>
        </p:txBody>
      </p:sp>
      <p:sp>
        <p:nvSpPr>
          <p:cNvPr id="3" name="Espace réservé du contenu 2"/>
          <p:cNvSpPr>
            <a:spLocks noGrp="1"/>
          </p:cNvSpPr>
          <p:nvPr>
            <p:ph idx="4294967295"/>
          </p:nvPr>
        </p:nvSpPr>
        <p:spPr>
          <a:xfrm>
            <a:off x="2743200" y="1493838"/>
            <a:ext cx="6238875" cy="4525962"/>
          </a:xfrm>
        </p:spPr>
        <p:txBody>
          <a:bodyPr>
            <a:normAutofit lnSpcReduction="10000"/>
          </a:bodyPr>
          <a:lstStyle/>
          <a:p>
            <a:r>
              <a:rPr lang="en-US" altLang="en-US" sz="1600"/>
              <a:t>Lance has more than 10 years of experience in communications and media relations for the long-term care industry. His company, founded in 2005, has provided PR, marketing or content development services for more than 75 individual health care facilities, trade associations and other organizations. He is an experienced seminar leader and coach in the areas of media relations, community relations, social media and effective business writing.</a:t>
            </a:r>
          </a:p>
          <a:p>
            <a:r>
              <a:rPr lang="en-US" altLang="en-US" sz="1600"/>
              <a:t>From 1999 to 2005 Lance contributed to a measurable improvement in the image of nursing homes and assisted living facilities as statewide spokesman for the long-term care industry in Tennessee. As director of communications for the Tennessee Health Care Association he helped to boost the association’s profile by implementing a number of successful PR campaigns and initiatives, including THCA’s first-ever Web site. Lance is past president of the Society of Long Term Care Communicators and a member of the Public Relations Society of America.</a:t>
            </a:r>
          </a:p>
          <a:p>
            <a:r>
              <a:rPr lang="en-US" altLang="en-US" sz="1600"/>
              <a:t>For more information go to mckerleycom.com/aboutlance.html</a:t>
            </a:r>
            <a:endParaRPr lang="en-US" altLang="en-US">
              <a:solidFill>
                <a:srgbClr val="262626"/>
              </a:solidFill>
            </a:endParaRPr>
          </a:p>
        </p:txBody>
      </p:sp>
      <p:pic>
        <p:nvPicPr>
          <p:cNvPr id="3077" name="Picture 5" descr="lance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724400"/>
            <a:ext cx="1193800" cy="1333500"/>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92516" name="Oval 4"/>
          <p:cNvSpPr>
            <a:spLocks noChangeAspect="1" noChangeArrowheads="1"/>
          </p:cNvSpPr>
          <p:nvPr/>
        </p:nvSpPr>
        <p:spPr bwMode="auto">
          <a:xfrm>
            <a:off x="3124200" y="2590800"/>
            <a:ext cx="2020888" cy="2066925"/>
          </a:xfrm>
          <a:prstGeom prst="ellipse">
            <a:avLst/>
          </a:prstGeom>
          <a:solidFill>
            <a:schemeClr val="accent1">
              <a:alpha val="67999"/>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517" name="Oval 5"/>
          <p:cNvSpPr>
            <a:spLocks noChangeAspect="1" noChangeArrowheads="1"/>
          </p:cNvSpPr>
          <p:nvPr/>
        </p:nvSpPr>
        <p:spPr bwMode="auto">
          <a:xfrm>
            <a:off x="5715000" y="3200400"/>
            <a:ext cx="950913" cy="973138"/>
          </a:xfrm>
          <a:prstGeom prst="ellipse">
            <a:avLst/>
          </a:prstGeom>
          <a:solidFill>
            <a:srgbClr val="FF9900">
              <a:alpha val="67999"/>
            </a:srgbClr>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518" name="Rectangle 6"/>
          <p:cNvSpPr>
            <a:spLocks noChangeArrowheads="1"/>
          </p:cNvSpPr>
          <p:nvPr/>
        </p:nvSpPr>
        <p:spPr bwMode="auto">
          <a:xfrm>
            <a:off x="3429000" y="34290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solidFill>
                  <a:schemeClr val="bg1"/>
                </a:solidFill>
              </a:rPr>
              <a:t>Government</a:t>
            </a:r>
          </a:p>
        </p:txBody>
      </p:sp>
      <p:sp>
        <p:nvSpPr>
          <p:cNvPr id="192519" name="Rectangle 7"/>
          <p:cNvSpPr>
            <a:spLocks noChangeArrowheads="1"/>
          </p:cNvSpPr>
          <p:nvPr/>
        </p:nvSpPr>
        <p:spPr bwMode="auto">
          <a:xfrm>
            <a:off x="5962650" y="35052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bg1"/>
                </a:solidFill>
              </a:rPr>
              <a:t>Us</a:t>
            </a:r>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94564" name="Oval 4"/>
          <p:cNvSpPr>
            <a:spLocks noChangeAspect="1" noChangeArrowheads="1"/>
          </p:cNvSpPr>
          <p:nvPr/>
        </p:nvSpPr>
        <p:spPr bwMode="auto">
          <a:xfrm>
            <a:off x="5181600" y="3733800"/>
            <a:ext cx="2020888" cy="2066925"/>
          </a:xfrm>
          <a:prstGeom prst="ellipse">
            <a:avLst/>
          </a:prstGeom>
          <a:solidFill>
            <a:schemeClr val="accent1">
              <a:alpha val="67999"/>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68" name="Oval 8"/>
          <p:cNvSpPr>
            <a:spLocks noChangeAspect="1" noChangeArrowheads="1"/>
          </p:cNvSpPr>
          <p:nvPr/>
        </p:nvSpPr>
        <p:spPr bwMode="auto">
          <a:xfrm>
            <a:off x="0" y="0"/>
            <a:ext cx="6061075" cy="6199188"/>
          </a:xfrm>
          <a:prstGeom prst="ellipse">
            <a:avLst/>
          </a:prstGeom>
          <a:solidFill>
            <a:srgbClr val="FFCC00">
              <a:alpha val="67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Public Opinion</a:t>
            </a:r>
          </a:p>
        </p:txBody>
      </p:sp>
      <p:sp>
        <p:nvSpPr>
          <p:cNvPr id="194565" name="Oval 5"/>
          <p:cNvSpPr>
            <a:spLocks noChangeAspect="1" noChangeArrowheads="1"/>
          </p:cNvSpPr>
          <p:nvPr/>
        </p:nvSpPr>
        <p:spPr bwMode="auto">
          <a:xfrm>
            <a:off x="7583488" y="5351463"/>
            <a:ext cx="950912" cy="973137"/>
          </a:xfrm>
          <a:prstGeom prst="ellipse">
            <a:avLst/>
          </a:prstGeom>
          <a:solidFill>
            <a:srgbClr val="FF9900">
              <a:alpha val="67999"/>
            </a:srgbClr>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566" name="Rectangle 6"/>
          <p:cNvSpPr>
            <a:spLocks noChangeArrowheads="1"/>
          </p:cNvSpPr>
          <p:nvPr/>
        </p:nvSpPr>
        <p:spPr bwMode="auto">
          <a:xfrm>
            <a:off x="5486400" y="461645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solidFill>
                  <a:schemeClr val="bg1"/>
                </a:solidFill>
              </a:rPr>
              <a:t>Government</a:t>
            </a:r>
          </a:p>
        </p:txBody>
      </p:sp>
      <p:sp>
        <p:nvSpPr>
          <p:cNvPr id="194567" name="Rectangle 7"/>
          <p:cNvSpPr>
            <a:spLocks noChangeArrowheads="1"/>
          </p:cNvSpPr>
          <p:nvPr/>
        </p:nvSpPr>
        <p:spPr bwMode="auto">
          <a:xfrm>
            <a:off x="7842250" y="5653088"/>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bg1"/>
                </a:solidFill>
              </a:rPr>
              <a:t>Us</a:t>
            </a:r>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hlink"/>
        </a:solidFill>
        <a:effectLst/>
      </p:bgPr>
    </p:bg>
    <p:spTree>
      <p:nvGrpSpPr>
        <p:cNvPr id="1" name=""/>
        <p:cNvGrpSpPr/>
        <p:nvPr/>
      </p:nvGrpSpPr>
      <p:grpSpPr>
        <a:xfrm>
          <a:off x="0" y="0"/>
          <a:ext cx="0" cy="0"/>
          <a:chOff x="0" y="0"/>
          <a:chExt cx="0" cy="0"/>
        </a:xfrm>
      </p:grpSpPr>
      <p:sp>
        <p:nvSpPr>
          <p:cNvPr id="138242" name="Rectangle 2"/>
          <p:cNvSpPr>
            <a:spLocks noGrp="1"/>
          </p:cNvSpPr>
          <p:nvPr>
            <p:ph type="title"/>
          </p:nvPr>
        </p:nvSpPr>
        <p:spPr>
          <a:xfrm>
            <a:off x="457200" y="152400"/>
            <a:ext cx="8229600" cy="715963"/>
          </a:xfrm>
        </p:spPr>
        <p:txBody>
          <a:bodyPr/>
          <a:lstStyle/>
          <a:p>
            <a:r>
              <a:rPr lang="en-US" altLang="en-US" sz="4000">
                <a:solidFill>
                  <a:schemeClr val="bg1"/>
                </a:solidFill>
              </a:rPr>
              <a:t>SNFs: What are our challenges?</a:t>
            </a:r>
          </a:p>
        </p:txBody>
      </p:sp>
      <p:sp>
        <p:nvSpPr>
          <p:cNvPr id="138243" name="Rectangle 3"/>
          <p:cNvSpPr>
            <a:spLocks noGrp="1"/>
          </p:cNvSpPr>
          <p:nvPr>
            <p:ph type="body" idx="1"/>
          </p:nvPr>
        </p:nvSpPr>
        <p:spPr>
          <a:xfrm>
            <a:off x="457200" y="990600"/>
            <a:ext cx="8229600" cy="5715000"/>
          </a:xfrm>
        </p:spPr>
        <p:txBody>
          <a:bodyPr/>
          <a:lstStyle/>
          <a:p>
            <a:pPr>
              <a:lnSpc>
                <a:spcPct val="90000"/>
              </a:lnSpc>
            </a:pPr>
            <a:r>
              <a:rPr lang="en-US" altLang="en-US">
                <a:solidFill>
                  <a:schemeClr val="bg1"/>
                </a:solidFill>
              </a:rPr>
              <a:t>Survival. </a:t>
            </a:r>
          </a:p>
          <a:p>
            <a:pPr>
              <a:lnSpc>
                <a:spcPct val="90000"/>
              </a:lnSpc>
            </a:pPr>
            <a:r>
              <a:rPr lang="en-US" altLang="en-US">
                <a:solidFill>
                  <a:schemeClr val="bg1"/>
                </a:solidFill>
              </a:rPr>
              <a:t>Attracting residents</a:t>
            </a:r>
          </a:p>
          <a:p>
            <a:pPr>
              <a:lnSpc>
                <a:spcPct val="90000"/>
              </a:lnSpc>
            </a:pPr>
            <a:r>
              <a:rPr lang="en-US" altLang="en-US">
                <a:solidFill>
                  <a:schemeClr val="bg1"/>
                </a:solidFill>
              </a:rPr>
              <a:t>Attracting employees</a:t>
            </a:r>
          </a:p>
          <a:p>
            <a:pPr>
              <a:lnSpc>
                <a:spcPct val="90000"/>
              </a:lnSpc>
            </a:pPr>
            <a:r>
              <a:rPr lang="en-US" altLang="en-US">
                <a:solidFill>
                  <a:schemeClr val="bg1"/>
                </a:solidFill>
              </a:rPr>
              <a:t>Liability</a:t>
            </a:r>
          </a:p>
          <a:p>
            <a:pPr>
              <a:lnSpc>
                <a:spcPct val="90000"/>
              </a:lnSpc>
            </a:pPr>
            <a:r>
              <a:rPr lang="en-US" altLang="en-US">
                <a:solidFill>
                  <a:schemeClr val="bg1"/>
                </a:solidFill>
              </a:rPr>
              <a:t>Public perception.</a:t>
            </a:r>
          </a:p>
          <a:p>
            <a:pPr>
              <a:lnSpc>
                <a:spcPct val="90000"/>
              </a:lnSpc>
            </a:pPr>
            <a:r>
              <a:rPr lang="en-US" altLang="en-US">
                <a:solidFill>
                  <a:schemeClr val="bg1"/>
                </a:solidFill>
              </a:rPr>
              <a:t>Recognition</a:t>
            </a:r>
          </a:p>
          <a:p>
            <a:pPr>
              <a:lnSpc>
                <a:spcPct val="90000"/>
              </a:lnSpc>
            </a:pPr>
            <a:r>
              <a:rPr lang="en-US" altLang="en-US">
                <a:solidFill>
                  <a:schemeClr val="bg1"/>
                </a:solidFill>
              </a:rPr>
              <a:t>Employee performance and attitude</a:t>
            </a:r>
          </a:p>
          <a:p>
            <a:pPr>
              <a:lnSpc>
                <a:spcPct val="90000"/>
              </a:lnSpc>
            </a:pPr>
            <a:r>
              <a:rPr lang="en-US" altLang="en-US">
                <a:solidFill>
                  <a:schemeClr val="bg1"/>
                </a:solidFill>
              </a:rPr>
              <a:t>We’d like our residents and families to understand what’s realistic. Community and media also.</a:t>
            </a:r>
          </a:p>
          <a:p>
            <a:pPr>
              <a:lnSpc>
                <a:spcPct val="90000"/>
              </a:lnSpc>
            </a:pPr>
            <a:r>
              <a:rPr lang="en-US" altLang="en-US">
                <a:solidFill>
                  <a:schemeClr val="bg1"/>
                </a:solidFill>
              </a:rPr>
              <a:t>What else?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fade">
                                      <p:cBhvr>
                                        <p:cTn id="7" dur="2000"/>
                                        <p:tgtEl>
                                          <p:spTgt spid="138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8243">
                                            <p:txEl>
                                              <p:pRg st="0" end="0"/>
                                            </p:txEl>
                                          </p:spTgt>
                                        </p:tgtEl>
                                        <p:attrNameLst>
                                          <p:attrName>style.visibility</p:attrName>
                                        </p:attrNameLst>
                                      </p:cBhvr>
                                      <p:to>
                                        <p:strVal val="visible"/>
                                      </p:to>
                                    </p:set>
                                    <p:animEffect transition="in" filter="fade">
                                      <p:cBhvr>
                                        <p:cTn id="12" dur="2000"/>
                                        <p:tgtEl>
                                          <p:spTgt spid="138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8243">
                                            <p:txEl>
                                              <p:pRg st="1" end="1"/>
                                            </p:txEl>
                                          </p:spTgt>
                                        </p:tgtEl>
                                        <p:attrNameLst>
                                          <p:attrName>style.visibility</p:attrName>
                                        </p:attrNameLst>
                                      </p:cBhvr>
                                      <p:to>
                                        <p:strVal val="visible"/>
                                      </p:to>
                                    </p:set>
                                    <p:animEffect transition="in" filter="fade">
                                      <p:cBhvr>
                                        <p:cTn id="17" dur="2000"/>
                                        <p:tgtEl>
                                          <p:spTgt spid="1382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8243">
                                            <p:txEl>
                                              <p:pRg st="2" end="2"/>
                                            </p:txEl>
                                          </p:spTgt>
                                        </p:tgtEl>
                                        <p:attrNameLst>
                                          <p:attrName>style.visibility</p:attrName>
                                        </p:attrNameLst>
                                      </p:cBhvr>
                                      <p:to>
                                        <p:strVal val="visible"/>
                                      </p:to>
                                    </p:set>
                                    <p:animEffect transition="in" filter="fade">
                                      <p:cBhvr>
                                        <p:cTn id="22" dur="2000"/>
                                        <p:tgtEl>
                                          <p:spTgt spid="1382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8243">
                                            <p:txEl>
                                              <p:pRg st="3" end="3"/>
                                            </p:txEl>
                                          </p:spTgt>
                                        </p:tgtEl>
                                        <p:attrNameLst>
                                          <p:attrName>style.visibility</p:attrName>
                                        </p:attrNameLst>
                                      </p:cBhvr>
                                      <p:to>
                                        <p:strVal val="visible"/>
                                      </p:to>
                                    </p:set>
                                    <p:animEffect transition="in" filter="fade">
                                      <p:cBhvr>
                                        <p:cTn id="27" dur="2000"/>
                                        <p:tgtEl>
                                          <p:spTgt spid="13824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8243">
                                            <p:txEl>
                                              <p:pRg st="4" end="4"/>
                                            </p:txEl>
                                          </p:spTgt>
                                        </p:tgtEl>
                                        <p:attrNameLst>
                                          <p:attrName>style.visibility</p:attrName>
                                        </p:attrNameLst>
                                      </p:cBhvr>
                                      <p:to>
                                        <p:strVal val="visible"/>
                                      </p:to>
                                    </p:set>
                                    <p:animEffect transition="in" filter="fade">
                                      <p:cBhvr>
                                        <p:cTn id="32" dur="2000"/>
                                        <p:tgtEl>
                                          <p:spTgt spid="13824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8243">
                                            <p:txEl>
                                              <p:pRg st="5" end="5"/>
                                            </p:txEl>
                                          </p:spTgt>
                                        </p:tgtEl>
                                        <p:attrNameLst>
                                          <p:attrName>style.visibility</p:attrName>
                                        </p:attrNameLst>
                                      </p:cBhvr>
                                      <p:to>
                                        <p:strVal val="visible"/>
                                      </p:to>
                                    </p:set>
                                    <p:animEffect transition="in" filter="fade">
                                      <p:cBhvr>
                                        <p:cTn id="37" dur="2000"/>
                                        <p:tgtEl>
                                          <p:spTgt spid="13824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8243">
                                            <p:txEl>
                                              <p:pRg st="6" end="6"/>
                                            </p:txEl>
                                          </p:spTgt>
                                        </p:tgtEl>
                                        <p:attrNameLst>
                                          <p:attrName>style.visibility</p:attrName>
                                        </p:attrNameLst>
                                      </p:cBhvr>
                                      <p:to>
                                        <p:strVal val="visible"/>
                                      </p:to>
                                    </p:set>
                                    <p:animEffect transition="in" filter="fade">
                                      <p:cBhvr>
                                        <p:cTn id="42" dur="2000"/>
                                        <p:tgtEl>
                                          <p:spTgt spid="13824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8243">
                                            <p:txEl>
                                              <p:pRg st="7" end="7"/>
                                            </p:txEl>
                                          </p:spTgt>
                                        </p:tgtEl>
                                        <p:attrNameLst>
                                          <p:attrName>style.visibility</p:attrName>
                                        </p:attrNameLst>
                                      </p:cBhvr>
                                      <p:to>
                                        <p:strVal val="visible"/>
                                      </p:to>
                                    </p:set>
                                    <p:animEffect transition="in" filter="fade">
                                      <p:cBhvr>
                                        <p:cTn id="47" dur="2000"/>
                                        <p:tgtEl>
                                          <p:spTgt spid="13824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8243">
                                            <p:txEl>
                                              <p:pRg st="8" end="8"/>
                                            </p:txEl>
                                          </p:spTgt>
                                        </p:tgtEl>
                                        <p:attrNameLst>
                                          <p:attrName>style.visibility</p:attrName>
                                        </p:attrNameLst>
                                      </p:cBhvr>
                                      <p:to>
                                        <p:strVal val="visible"/>
                                      </p:to>
                                    </p:set>
                                    <p:animEffect transition="in" filter="fade">
                                      <p:cBhvr>
                                        <p:cTn id="52" dur="2000"/>
                                        <p:tgtEl>
                                          <p:spTgt spid="138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13824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accent2"/>
        </a:solidFill>
        <a:effectLst/>
      </p:bgPr>
    </p:bg>
    <p:spTree>
      <p:nvGrpSpPr>
        <p:cNvPr id="1" name=""/>
        <p:cNvGrpSpPr/>
        <p:nvPr/>
      </p:nvGrpSpPr>
      <p:grpSpPr>
        <a:xfrm>
          <a:off x="0" y="0"/>
          <a:ext cx="0" cy="0"/>
          <a:chOff x="0" y="0"/>
          <a:chExt cx="0" cy="0"/>
        </a:xfrm>
      </p:grpSpPr>
      <p:sp>
        <p:nvSpPr>
          <p:cNvPr id="141314" name="Rectangle 2"/>
          <p:cNvSpPr>
            <a:spLocks noGrp="1"/>
          </p:cNvSpPr>
          <p:nvPr>
            <p:ph type="title"/>
          </p:nvPr>
        </p:nvSpPr>
        <p:spPr>
          <a:xfrm>
            <a:off x="457200" y="274638"/>
            <a:ext cx="8229600" cy="639762"/>
          </a:xfrm>
        </p:spPr>
        <p:txBody>
          <a:bodyPr/>
          <a:lstStyle/>
          <a:p>
            <a:r>
              <a:rPr lang="en-US" altLang="en-US" sz="4000">
                <a:solidFill>
                  <a:schemeClr val="bg1"/>
                </a:solidFill>
              </a:rPr>
              <a:t>Realities</a:t>
            </a:r>
          </a:p>
        </p:txBody>
      </p:sp>
      <p:sp>
        <p:nvSpPr>
          <p:cNvPr id="141315" name="Rectangle 3"/>
          <p:cNvSpPr>
            <a:spLocks noGrp="1"/>
          </p:cNvSpPr>
          <p:nvPr>
            <p:ph type="body" idx="1"/>
          </p:nvPr>
        </p:nvSpPr>
        <p:spPr>
          <a:xfrm>
            <a:off x="457200" y="990600"/>
            <a:ext cx="8229600" cy="5562600"/>
          </a:xfrm>
        </p:spPr>
        <p:txBody>
          <a:bodyPr/>
          <a:lstStyle/>
          <a:p>
            <a:pPr>
              <a:lnSpc>
                <a:spcPct val="80000"/>
              </a:lnSpc>
            </a:pPr>
            <a:r>
              <a:rPr lang="en-US" altLang="en-US">
                <a:solidFill>
                  <a:schemeClr val="bg1"/>
                </a:solidFill>
              </a:rPr>
              <a:t>Resistant to change</a:t>
            </a:r>
          </a:p>
          <a:p>
            <a:pPr>
              <a:lnSpc>
                <a:spcPct val="80000"/>
              </a:lnSpc>
            </a:pPr>
            <a:r>
              <a:rPr lang="en-US" altLang="en-US">
                <a:solidFill>
                  <a:schemeClr val="bg1"/>
                </a:solidFill>
              </a:rPr>
              <a:t>Too busy</a:t>
            </a:r>
          </a:p>
          <a:p>
            <a:pPr>
              <a:lnSpc>
                <a:spcPct val="80000"/>
              </a:lnSpc>
            </a:pPr>
            <a:r>
              <a:rPr lang="en-US" altLang="en-US">
                <a:solidFill>
                  <a:schemeClr val="bg1"/>
                </a:solidFill>
              </a:rPr>
              <a:t>Marketing is done in “survival mode”</a:t>
            </a:r>
          </a:p>
          <a:p>
            <a:pPr>
              <a:lnSpc>
                <a:spcPct val="80000"/>
              </a:lnSpc>
            </a:pPr>
            <a:r>
              <a:rPr lang="en-US" altLang="en-US">
                <a:solidFill>
                  <a:schemeClr val="bg1"/>
                </a:solidFill>
              </a:rPr>
              <a:t>Restrained by corporate</a:t>
            </a:r>
          </a:p>
          <a:p>
            <a:pPr>
              <a:lnSpc>
                <a:spcPct val="80000"/>
              </a:lnSpc>
            </a:pPr>
            <a:r>
              <a:rPr lang="en-US" altLang="en-US">
                <a:solidFill>
                  <a:schemeClr val="bg1"/>
                </a:solidFill>
              </a:rPr>
              <a:t>Restrained by GR</a:t>
            </a:r>
          </a:p>
          <a:p>
            <a:pPr>
              <a:lnSpc>
                <a:spcPct val="80000"/>
              </a:lnSpc>
            </a:pPr>
            <a:r>
              <a:rPr lang="en-US" altLang="en-US">
                <a:solidFill>
                  <a:schemeClr val="bg1"/>
                </a:solidFill>
              </a:rPr>
              <a:t>Media not receptive</a:t>
            </a:r>
          </a:p>
          <a:p>
            <a:pPr>
              <a:lnSpc>
                <a:spcPct val="80000"/>
              </a:lnSpc>
            </a:pPr>
            <a:r>
              <a:rPr lang="en-US" altLang="en-US">
                <a:solidFill>
                  <a:schemeClr val="bg1"/>
                </a:solidFill>
              </a:rPr>
              <a:t>Restrained by litigation</a:t>
            </a:r>
          </a:p>
          <a:p>
            <a:pPr>
              <a:lnSpc>
                <a:spcPct val="80000"/>
              </a:lnSpc>
            </a:pPr>
            <a:r>
              <a:rPr lang="en-US" altLang="en-US">
                <a:solidFill>
                  <a:schemeClr val="bg1"/>
                </a:solidFill>
              </a:rPr>
              <a:t>Lack of confidence</a:t>
            </a:r>
          </a:p>
          <a:p>
            <a:pPr>
              <a:lnSpc>
                <a:spcPct val="80000"/>
              </a:lnSpc>
            </a:pPr>
            <a:r>
              <a:rPr lang="en-US" altLang="en-US">
                <a:solidFill>
                  <a:schemeClr val="bg1"/>
                </a:solidFill>
              </a:rPr>
              <a:t>Media bias</a:t>
            </a:r>
          </a:p>
          <a:p>
            <a:pPr>
              <a:lnSpc>
                <a:spcPct val="80000"/>
              </a:lnSpc>
            </a:pPr>
            <a:r>
              <a:rPr lang="en-US" altLang="en-US" b="1">
                <a:solidFill>
                  <a:schemeClr val="bg1"/>
                </a:solidFill>
              </a:rPr>
              <a:t>Sometimes SNFs simply do some unfortunate things</a:t>
            </a:r>
            <a:endParaRPr lang="en-US"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1314"/>
                                        </p:tgtEl>
                                        <p:attrNameLst>
                                          <p:attrName>style.visibility</p:attrName>
                                        </p:attrNameLst>
                                      </p:cBhvr>
                                      <p:to>
                                        <p:strVal val="visible"/>
                                      </p:to>
                                    </p:set>
                                    <p:animEffect transition="in" filter="fade">
                                      <p:cBhvr>
                                        <p:cTn id="7" dur="2000"/>
                                        <p:tgtEl>
                                          <p:spTgt spid="141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1315">
                                            <p:txEl>
                                              <p:pRg st="0" end="0"/>
                                            </p:txEl>
                                          </p:spTgt>
                                        </p:tgtEl>
                                        <p:attrNameLst>
                                          <p:attrName>style.visibility</p:attrName>
                                        </p:attrNameLst>
                                      </p:cBhvr>
                                      <p:to>
                                        <p:strVal val="visible"/>
                                      </p:to>
                                    </p:set>
                                    <p:animEffect transition="in" filter="fade">
                                      <p:cBhvr>
                                        <p:cTn id="12" dur="2000"/>
                                        <p:tgtEl>
                                          <p:spTgt spid="1413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1315">
                                            <p:txEl>
                                              <p:pRg st="1" end="1"/>
                                            </p:txEl>
                                          </p:spTgt>
                                        </p:tgtEl>
                                        <p:attrNameLst>
                                          <p:attrName>style.visibility</p:attrName>
                                        </p:attrNameLst>
                                      </p:cBhvr>
                                      <p:to>
                                        <p:strVal val="visible"/>
                                      </p:to>
                                    </p:set>
                                    <p:animEffect transition="in" filter="fade">
                                      <p:cBhvr>
                                        <p:cTn id="17" dur="2000"/>
                                        <p:tgtEl>
                                          <p:spTgt spid="1413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1315">
                                            <p:txEl>
                                              <p:pRg st="2" end="2"/>
                                            </p:txEl>
                                          </p:spTgt>
                                        </p:tgtEl>
                                        <p:attrNameLst>
                                          <p:attrName>style.visibility</p:attrName>
                                        </p:attrNameLst>
                                      </p:cBhvr>
                                      <p:to>
                                        <p:strVal val="visible"/>
                                      </p:to>
                                    </p:set>
                                    <p:animEffect transition="in" filter="fade">
                                      <p:cBhvr>
                                        <p:cTn id="22" dur="2000"/>
                                        <p:tgtEl>
                                          <p:spTgt spid="14131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1315">
                                            <p:txEl>
                                              <p:pRg st="3" end="3"/>
                                            </p:txEl>
                                          </p:spTgt>
                                        </p:tgtEl>
                                        <p:attrNameLst>
                                          <p:attrName>style.visibility</p:attrName>
                                        </p:attrNameLst>
                                      </p:cBhvr>
                                      <p:to>
                                        <p:strVal val="visible"/>
                                      </p:to>
                                    </p:set>
                                    <p:animEffect transition="in" filter="fade">
                                      <p:cBhvr>
                                        <p:cTn id="27" dur="2000"/>
                                        <p:tgtEl>
                                          <p:spTgt spid="14131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1315">
                                            <p:txEl>
                                              <p:pRg st="4" end="4"/>
                                            </p:txEl>
                                          </p:spTgt>
                                        </p:tgtEl>
                                        <p:attrNameLst>
                                          <p:attrName>style.visibility</p:attrName>
                                        </p:attrNameLst>
                                      </p:cBhvr>
                                      <p:to>
                                        <p:strVal val="visible"/>
                                      </p:to>
                                    </p:set>
                                    <p:animEffect transition="in" filter="fade">
                                      <p:cBhvr>
                                        <p:cTn id="32" dur="2000"/>
                                        <p:tgtEl>
                                          <p:spTgt spid="14131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1315">
                                            <p:txEl>
                                              <p:pRg st="5" end="5"/>
                                            </p:txEl>
                                          </p:spTgt>
                                        </p:tgtEl>
                                        <p:attrNameLst>
                                          <p:attrName>style.visibility</p:attrName>
                                        </p:attrNameLst>
                                      </p:cBhvr>
                                      <p:to>
                                        <p:strVal val="visible"/>
                                      </p:to>
                                    </p:set>
                                    <p:animEffect transition="in" filter="fade">
                                      <p:cBhvr>
                                        <p:cTn id="37" dur="2000"/>
                                        <p:tgtEl>
                                          <p:spTgt spid="14131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1315">
                                            <p:txEl>
                                              <p:pRg st="6" end="6"/>
                                            </p:txEl>
                                          </p:spTgt>
                                        </p:tgtEl>
                                        <p:attrNameLst>
                                          <p:attrName>style.visibility</p:attrName>
                                        </p:attrNameLst>
                                      </p:cBhvr>
                                      <p:to>
                                        <p:strVal val="visible"/>
                                      </p:to>
                                    </p:set>
                                    <p:animEffect transition="in" filter="fade">
                                      <p:cBhvr>
                                        <p:cTn id="42" dur="2000"/>
                                        <p:tgtEl>
                                          <p:spTgt spid="141315">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1315">
                                            <p:txEl>
                                              <p:pRg st="7" end="7"/>
                                            </p:txEl>
                                          </p:spTgt>
                                        </p:tgtEl>
                                        <p:attrNameLst>
                                          <p:attrName>style.visibility</p:attrName>
                                        </p:attrNameLst>
                                      </p:cBhvr>
                                      <p:to>
                                        <p:strVal val="visible"/>
                                      </p:to>
                                    </p:set>
                                    <p:animEffect transition="in" filter="fade">
                                      <p:cBhvr>
                                        <p:cTn id="47" dur="2000"/>
                                        <p:tgtEl>
                                          <p:spTgt spid="141315">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1315">
                                            <p:txEl>
                                              <p:pRg st="8" end="8"/>
                                            </p:txEl>
                                          </p:spTgt>
                                        </p:tgtEl>
                                        <p:attrNameLst>
                                          <p:attrName>style.visibility</p:attrName>
                                        </p:attrNameLst>
                                      </p:cBhvr>
                                      <p:to>
                                        <p:strVal val="visible"/>
                                      </p:to>
                                    </p:set>
                                    <p:animEffect transition="in" filter="fade">
                                      <p:cBhvr>
                                        <p:cTn id="52" dur="2000"/>
                                        <p:tgtEl>
                                          <p:spTgt spid="141315">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1315">
                                            <p:txEl>
                                              <p:pRg st="9" end="9"/>
                                            </p:txEl>
                                          </p:spTgt>
                                        </p:tgtEl>
                                        <p:attrNameLst>
                                          <p:attrName>style.visibility</p:attrName>
                                        </p:attrNameLst>
                                      </p:cBhvr>
                                      <p:to>
                                        <p:strVal val="visible"/>
                                      </p:to>
                                    </p:set>
                                    <p:animEffect transition="in" filter="fade">
                                      <p:cBhvr>
                                        <p:cTn id="57" dur="2000"/>
                                        <p:tgtEl>
                                          <p:spTgt spid="1413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p:bldP spid="14131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p:cNvSpPr>
          <p:nvPr>
            <p:ph type="body" idx="1"/>
          </p:nvPr>
        </p:nvSpPr>
        <p:spPr>
          <a:xfrm>
            <a:off x="2971800" y="1600200"/>
            <a:ext cx="5715000" cy="4525963"/>
          </a:xfrm>
        </p:spPr>
        <p:txBody>
          <a:bodyPr/>
          <a:lstStyle/>
          <a:p>
            <a:pPr>
              <a:buFont typeface="Symbol" panose="05050102010706020507" pitchFamily="18" charset="2"/>
              <a:buChar char=""/>
            </a:pPr>
            <a:r>
              <a:rPr lang="en-US" altLang="en-US" b="1"/>
              <a:t>As an administrator, department head or even a nurse or CNA relating to residents and their families, you control 90 percent of public perception WITHIN YOUR COMMUNITY</a:t>
            </a:r>
            <a:endParaRPr lang="en-US" altLang="en-US"/>
          </a:p>
          <a:p>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p:cNvSpPr>
          <p:nvPr>
            <p:ph type="title"/>
          </p:nvPr>
        </p:nvSpPr>
        <p:spPr>
          <a:xfrm>
            <a:off x="2209800" y="533400"/>
            <a:ext cx="6629400" cy="1143000"/>
          </a:xfrm>
        </p:spPr>
        <p:txBody>
          <a:bodyPr/>
          <a:lstStyle/>
          <a:p>
            <a:r>
              <a:rPr lang="en-US" altLang="en-US"/>
              <a:t>3 Elements of Rhetoric</a:t>
            </a:r>
          </a:p>
        </p:txBody>
      </p:sp>
      <p:sp>
        <p:nvSpPr>
          <p:cNvPr id="146435" name="Rectangle 3"/>
          <p:cNvSpPr>
            <a:spLocks noGrp="1"/>
          </p:cNvSpPr>
          <p:nvPr>
            <p:ph type="body" idx="1"/>
          </p:nvPr>
        </p:nvSpPr>
        <p:spPr>
          <a:xfrm>
            <a:off x="3810000" y="1828800"/>
            <a:ext cx="5257800" cy="3962400"/>
          </a:xfrm>
        </p:spPr>
        <p:txBody>
          <a:bodyPr/>
          <a:lstStyle/>
          <a:p>
            <a:r>
              <a:rPr lang="en-US" altLang="en-US"/>
              <a:t>PATHOS – an appeal to the audience’s emotions</a:t>
            </a:r>
          </a:p>
          <a:p>
            <a:r>
              <a:rPr lang="en-US" altLang="en-US"/>
              <a:t>ETHOS – an appeal to the honesty or authority of the speaker</a:t>
            </a:r>
          </a:p>
          <a:p>
            <a:r>
              <a:rPr lang="en-US" altLang="en-US"/>
              <a:t>LOGOS – an argument based on logic</a:t>
            </a:r>
          </a:p>
        </p:txBody>
      </p:sp>
      <p:pic>
        <p:nvPicPr>
          <p:cNvPr id="146436" name="Picture 4" descr="Aristo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1955800"/>
            <a:ext cx="3254375" cy="368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p:cNvSpPr>
          <p:nvPr>
            <p:ph type="title"/>
          </p:nvPr>
        </p:nvSpPr>
        <p:spPr>
          <a:xfrm>
            <a:off x="2514600" y="304800"/>
            <a:ext cx="6324600" cy="1143000"/>
          </a:xfrm>
        </p:spPr>
        <p:txBody>
          <a:bodyPr/>
          <a:lstStyle/>
          <a:p>
            <a:r>
              <a:rPr lang="en-US" altLang="en-US" sz="4000"/>
              <a:t>Opening &amp; Maintaining</a:t>
            </a:r>
            <a:br>
              <a:rPr lang="en-US" altLang="en-US" sz="4000"/>
            </a:br>
            <a:r>
              <a:rPr lang="en-US" altLang="en-US" sz="4000"/>
              <a:t> Channels of Communication</a:t>
            </a:r>
          </a:p>
        </p:txBody>
      </p:sp>
      <p:sp>
        <p:nvSpPr>
          <p:cNvPr id="148483" name="Rectangle 3"/>
          <p:cNvSpPr>
            <a:spLocks noGrp="1"/>
          </p:cNvSpPr>
          <p:nvPr>
            <p:ph type="body" idx="1"/>
          </p:nvPr>
        </p:nvSpPr>
        <p:spPr>
          <a:xfrm>
            <a:off x="2590800" y="2362200"/>
            <a:ext cx="6096000" cy="2895600"/>
          </a:xfrm>
        </p:spPr>
        <p:txBody>
          <a:bodyPr/>
          <a:lstStyle/>
          <a:p>
            <a:r>
              <a:rPr lang="en-US" altLang="en-US"/>
              <a:t>Step 1:	Remove Noise</a:t>
            </a:r>
          </a:p>
          <a:p>
            <a:r>
              <a:rPr lang="en-US" altLang="en-US"/>
              <a:t>Step 2:	Establish Commonality</a:t>
            </a:r>
          </a:p>
          <a:p>
            <a:r>
              <a:rPr lang="en-US" altLang="en-US"/>
              <a:t>Step 3:	Establish Credibility</a:t>
            </a:r>
          </a:p>
          <a:p>
            <a:r>
              <a:rPr lang="en-US" altLang="en-US"/>
              <a:t>Step 4:	Make Ourselves Heard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fade">
                                      <p:cBhvr>
                                        <p:cTn id="7" dur="2000"/>
                                        <p:tgtEl>
                                          <p:spTgt spid="148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8483">
                                            <p:txEl>
                                              <p:pRg st="0" end="0"/>
                                            </p:txEl>
                                          </p:spTgt>
                                        </p:tgtEl>
                                        <p:attrNameLst>
                                          <p:attrName>style.visibility</p:attrName>
                                        </p:attrNameLst>
                                      </p:cBhvr>
                                      <p:to>
                                        <p:strVal val="visible"/>
                                      </p:to>
                                    </p:set>
                                    <p:animEffect transition="in" filter="fade">
                                      <p:cBhvr>
                                        <p:cTn id="12" dur="2000"/>
                                        <p:tgtEl>
                                          <p:spTgt spid="148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8483">
                                            <p:txEl>
                                              <p:pRg st="1" end="1"/>
                                            </p:txEl>
                                          </p:spTgt>
                                        </p:tgtEl>
                                        <p:attrNameLst>
                                          <p:attrName>style.visibility</p:attrName>
                                        </p:attrNameLst>
                                      </p:cBhvr>
                                      <p:to>
                                        <p:strVal val="visible"/>
                                      </p:to>
                                    </p:set>
                                    <p:animEffect transition="in" filter="fade">
                                      <p:cBhvr>
                                        <p:cTn id="17" dur="2000"/>
                                        <p:tgtEl>
                                          <p:spTgt spid="1484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8483">
                                            <p:txEl>
                                              <p:pRg st="2" end="2"/>
                                            </p:txEl>
                                          </p:spTgt>
                                        </p:tgtEl>
                                        <p:attrNameLst>
                                          <p:attrName>style.visibility</p:attrName>
                                        </p:attrNameLst>
                                      </p:cBhvr>
                                      <p:to>
                                        <p:strVal val="visible"/>
                                      </p:to>
                                    </p:set>
                                    <p:animEffect transition="in" filter="fade">
                                      <p:cBhvr>
                                        <p:cTn id="22" dur="2000"/>
                                        <p:tgtEl>
                                          <p:spTgt spid="1484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8483">
                                            <p:txEl>
                                              <p:pRg st="3" end="3"/>
                                            </p:txEl>
                                          </p:spTgt>
                                        </p:tgtEl>
                                        <p:attrNameLst>
                                          <p:attrName>style.visibility</p:attrName>
                                        </p:attrNameLst>
                                      </p:cBhvr>
                                      <p:to>
                                        <p:strVal val="visible"/>
                                      </p:to>
                                    </p:set>
                                    <p:animEffect transition="in" filter="fade">
                                      <p:cBhvr>
                                        <p:cTn id="27" dur="2000"/>
                                        <p:tgtEl>
                                          <p:spTgt spid="148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p:bldP spid="14848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p:cNvSpPr>
          <p:nvPr>
            <p:ph type="title"/>
          </p:nvPr>
        </p:nvSpPr>
        <p:spPr>
          <a:xfrm>
            <a:off x="2514600" y="274638"/>
            <a:ext cx="6172200" cy="1143000"/>
          </a:xfrm>
        </p:spPr>
        <p:txBody>
          <a:bodyPr/>
          <a:lstStyle/>
          <a:p>
            <a:r>
              <a:rPr lang="en-US" altLang="en-US"/>
              <a:t>How to Remove Noise</a:t>
            </a:r>
          </a:p>
        </p:txBody>
      </p:sp>
      <p:sp>
        <p:nvSpPr>
          <p:cNvPr id="150531" name="Rectangle 3"/>
          <p:cNvSpPr>
            <a:spLocks noGrp="1"/>
          </p:cNvSpPr>
          <p:nvPr>
            <p:ph type="body" idx="1"/>
          </p:nvPr>
        </p:nvSpPr>
        <p:spPr>
          <a:xfrm>
            <a:off x="2438400" y="1600200"/>
            <a:ext cx="6248400" cy="4525963"/>
          </a:xfrm>
        </p:spPr>
        <p:txBody>
          <a:bodyPr/>
          <a:lstStyle/>
          <a:p>
            <a:r>
              <a:rPr lang="en-US" altLang="en-US"/>
              <a:t>Remove barriers to communication.</a:t>
            </a:r>
          </a:p>
          <a:p>
            <a:r>
              <a:rPr lang="en-US" altLang="en-US"/>
              <a:t>Counteract disinformation</a:t>
            </a:r>
          </a:p>
          <a:p>
            <a:r>
              <a:rPr lang="en-US" altLang="en-US"/>
              <a:t>Take out the middle man</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0530"/>
                                        </p:tgtEl>
                                        <p:attrNameLst>
                                          <p:attrName>style.visibility</p:attrName>
                                        </p:attrNameLst>
                                      </p:cBhvr>
                                      <p:to>
                                        <p:strVal val="visible"/>
                                      </p:to>
                                    </p:set>
                                    <p:animEffect transition="in" filter="fade">
                                      <p:cBhvr>
                                        <p:cTn id="7" dur="2000"/>
                                        <p:tgtEl>
                                          <p:spTgt spid="150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0531">
                                            <p:txEl>
                                              <p:pRg st="0" end="0"/>
                                            </p:txEl>
                                          </p:spTgt>
                                        </p:tgtEl>
                                        <p:attrNameLst>
                                          <p:attrName>style.visibility</p:attrName>
                                        </p:attrNameLst>
                                      </p:cBhvr>
                                      <p:to>
                                        <p:strVal val="visible"/>
                                      </p:to>
                                    </p:set>
                                    <p:animEffect transition="in" filter="fade">
                                      <p:cBhvr>
                                        <p:cTn id="12" dur="2000"/>
                                        <p:tgtEl>
                                          <p:spTgt spid="150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0531">
                                            <p:txEl>
                                              <p:pRg st="1" end="1"/>
                                            </p:txEl>
                                          </p:spTgt>
                                        </p:tgtEl>
                                        <p:attrNameLst>
                                          <p:attrName>style.visibility</p:attrName>
                                        </p:attrNameLst>
                                      </p:cBhvr>
                                      <p:to>
                                        <p:strVal val="visible"/>
                                      </p:to>
                                    </p:set>
                                    <p:animEffect transition="in" filter="fade">
                                      <p:cBhvr>
                                        <p:cTn id="17" dur="2000"/>
                                        <p:tgtEl>
                                          <p:spTgt spid="1505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531">
                                            <p:txEl>
                                              <p:pRg st="2" end="2"/>
                                            </p:txEl>
                                          </p:spTgt>
                                        </p:tgtEl>
                                        <p:attrNameLst>
                                          <p:attrName>style.visibility</p:attrName>
                                        </p:attrNameLst>
                                      </p:cBhvr>
                                      <p:to>
                                        <p:strVal val="visible"/>
                                      </p:to>
                                    </p:set>
                                    <p:animEffect transition="in" filter="fade">
                                      <p:cBhvr>
                                        <p:cTn id="22" dur="2000"/>
                                        <p:tgtEl>
                                          <p:spTgt spid="150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p:bldP spid="150531"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p:cNvSpPr>
          <p:nvPr>
            <p:ph type="title"/>
          </p:nvPr>
        </p:nvSpPr>
        <p:spPr>
          <a:xfrm>
            <a:off x="2667000" y="274638"/>
            <a:ext cx="6019800" cy="1143000"/>
          </a:xfrm>
        </p:spPr>
        <p:txBody>
          <a:bodyPr/>
          <a:lstStyle/>
          <a:p>
            <a:r>
              <a:rPr lang="en-US" altLang="en-US" sz="4000"/>
              <a:t>How do we establish credibility?</a:t>
            </a:r>
          </a:p>
        </p:txBody>
      </p:sp>
      <p:sp>
        <p:nvSpPr>
          <p:cNvPr id="152579" name="Rectangle 3"/>
          <p:cNvSpPr>
            <a:spLocks noGrp="1"/>
          </p:cNvSpPr>
          <p:nvPr>
            <p:ph type="body" idx="1"/>
          </p:nvPr>
        </p:nvSpPr>
        <p:spPr>
          <a:xfrm>
            <a:off x="2667000" y="2209800"/>
            <a:ext cx="6019800" cy="3048000"/>
          </a:xfrm>
        </p:spPr>
        <p:txBody>
          <a:bodyPr/>
          <a:lstStyle/>
          <a:p>
            <a:r>
              <a:rPr lang="en-US" altLang="en-US"/>
              <a:t>Being honest</a:t>
            </a:r>
          </a:p>
          <a:p>
            <a:r>
              <a:rPr lang="en-US" altLang="en-US"/>
              <a:t>Doing what we promise</a:t>
            </a:r>
          </a:p>
          <a:p>
            <a:r>
              <a:rPr lang="en-US" altLang="en-US"/>
              <a:t>Being as open as possible</a:t>
            </a:r>
          </a:p>
          <a:p>
            <a:r>
              <a:rPr lang="en-US" altLang="en-US"/>
              <a:t>Via third parties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fade">
                                      <p:cBhvr>
                                        <p:cTn id="7" dur="2000"/>
                                        <p:tgtEl>
                                          <p:spTgt spid="152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2579">
                                            <p:txEl>
                                              <p:pRg st="0" end="0"/>
                                            </p:txEl>
                                          </p:spTgt>
                                        </p:tgtEl>
                                        <p:attrNameLst>
                                          <p:attrName>style.visibility</p:attrName>
                                        </p:attrNameLst>
                                      </p:cBhvr>
                                      <p:to>
                                        <p:strVal val="visible"/>
                                      </p:to>
                                    </p:set>
                                    <p:animEffect transition="in" filter="fade">
                                      <p:cBhvr>
                                        <p:cTn id="12" dur="2000"/>
                                        <p:tgtEl>
                                          <p:spTgt spid="152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2579">
                                            <p:txEl>
                                              <p:pRg st="1" end="1"/>
                                            </p:txEl>
                                          </p:spTgt>
                                        </p:tgtEl>
                                        <p:attrNameLst>
                                          <p:attrName>style.visibility</p:attrName>
                                        </p:attrNameLst>
                                      </p:cBhvr>
                                      <p:to>
                                        <p:strVal val="visible"/>
                                      </p:to>
                                    </p:set>
                                    <p:animEffect transition="in" filter="fade">
                                      <p:cBhvr>
                                        <p:cTn id="17" dur="2000"/>
                                        <p:tgtEl>
                                          <p:spTgt spid="1525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2579">
                                            <p:txEl>
                                              <p:pRg st="2" end="2"/>
                                            </p:txEl>
                                          </p:spTgt>
                                        </p:tgtEl>
                                        <p:attrNameLst>
                                          <p:attrName>style.visibility</p:attrName>
                                        </p:attrNameLst>
                                      </p:cBhvr>
                                      <p:to>
                                        <p:strVal val="visible"/>
                                      </p:to>
                                    </p:set>
                                    <p:animEffect transition="in" filter="fade">
                                      <p:cBhvr>
                                        <p:cTn id="22" dur="2000"/>
                                        <p:tgtEl>
                                          <p:spTgt spid="1525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2579">
                                            <p:txEl>
                                              <p:pRg st="3" end="3"/>
                                            </p:txEl>
                                          </p:spTgt>
                                        </p:tgtEl>
                                        <p:attrNameLst>
                                          <p:attrName>style.visibility</p:attrName>
                                        </p:attrNameLst>
                                      </p:cBhvr>
                                      <p:to>
                                        <p:strVal val="visible"/>
                                      </p:to>
                                    </p:set>
                                    <p:animEffect transition="in" filter="fade">
                                      <p:cBhvr>
                                        <p:cTn id="27" dur="2000"/>
                                        <p:tgtEl>
                                          <p:spTgt spid="152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79"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p:cNvSpPr>
          <p:nvPr>
            <p:ph type="title"/>
          </p:nvPr>
        </p:nvSpPr>
        <p:spPr>
          <a:xfrm>
            <a:off x="2590800" y="274638"/>
            <a:ext cx="6096000" cy="1143000"/>
          </a:xfrm>
        </p:spPr>
        <p:txBody>
          <a:bodyPr/>
          <a:lstStyle/>
          <a:p>
            <a:r>
              <a:rPr lang="en-US" altLang="en-US" sz="4000"/>
              <a:t>How do we</a:t>
            </a:r>
            <a:br>
              <a:rPr lang="en-US" altLang="en-US" sz="4000"/>
            </a:br>
            <a:r>
              <a:rPr lang="en-US" altLang="en-US" sz="4000"/>
              <a:t>make ourselves heard?</a:t>
            </a:r>
          </a:p>
        </p:txBody>
      </p:sp>
      <p:sp>
        <p:nvSpPr>
          <p:cNvPr id="154627" name="Rectangle 3"/>
          <p:cNvSpPr>
            <a:spLocks noGrp="1"/>
          </p:cNvSpPr>
          <p:nvPr>
            <p:ph type="body" idx="1"/>
          </p:nvPr>
        </p:nvSpPr>
        <p:spPr>
          <a:xfrm>
            <a:off x="2590800" y="2057400"/>
            <a:ext cx="6096000" cy="3581400"/>
          </a:xfrm>
        </p:spPr>
        <p:txBody>
          <a:bodyPr/>
          <a:lstStyle/>
          <a:p>
            <a:r>
              <a:rPr lang="en-US" altLang="en-US"/>
              <a:t>This really is the million dollar question</a:t>
            </a:r>
          </a:p>
          <a:p>
            <a:r>
              <a:rPr lang="en-US" altLang="en-US"/>
              <a:t>Be creative</a:t>
            </a:r>
          </a:p>
          <a:p>
            <a:r>
              <a:rPr lang="en-US" altLang="en-US"/>
              <a:t>Be yourself</a:t>
            </a:r>
          </a:p>
          <a:p>
            <a:r>
              <a:rPr lang="en-US" altLang="en-US"/>
              <a:t>Be confident</a:t>
            </a:r>
          </a:p>
          <a:p>
            <a:r>
              <a:rPr lang="en-US" altLang="en-US"/>
              <a:t>Master the tools available to you</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4626"/>
                                        </p:tgtEl>
                                        <p:attrNameLst>
                                          <p:attrName>style.visibility</p:attrName>
                                        </p:attrNameLst>
                                      </p:cBhvr>
                                      <p:to>
                                        <p:strVal val="visible"/>
                                      </p:to>
                                    </p:set>
                                    <p:animEffect transition="in" filter="fade">
                                      <p:cBhvr>
                                        <p:cTn id="7" dur="2000"/>
                                        <p:tgtEl>
                                          <p:spTgt spid="154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4627">
                                            <p:txEl>
                                              <p:pRg st="0" end="0"/>
                                            </p:txEl>
                                          </p:spTgt>
                                        </p:tgtEl>
                                        <p:attrNameLst>
                                          <p:attrName>style.visibility</p:attrName>
                                        </p:attrNameLst>
                                      </p:cBhvr>
                                      <p:to>
                                        <p:strVal val="visible"/>
                                      </p:to>
                                    </p:set>
                                    <p:animEffect transition="in" filter="fade">
                                      <p:cBhvr>
                                        <p:cTn id="12" dur="2000"/>
                                        <p:tgtEl>
                                          <p:spTgt spid="1546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4627">
                                            <p:txEl>
                                              <p:pRg st="1" end="1"/>
                                            </p:txEl>
                                          </p:spTgt>
                                        </p:tgtEl>
                                        <p:attrNameLst>
                                          <p:attrName>style.visibility</p:attrName>
                                        </p:attrNameLst>
                                      </p:cBhvr>
                                      <p:to>
                                        <p:strVal val="visible"/>
                                      </p:to>
                                    </p:set>
                                    <p:animEffect transition="in" filter="fade">
                                      <p:cBhvr>
                                        <p:cTn id="17" dur="2000"/>
                                        <p:tgtEl>
                                          <p:spTgt spid="1546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4627">
                                            <p:txEl>
                                              <p:pRg st="2" end="2"/>
                                            </p:txEl>
                                          </p:spTgt>
                                        </p:tgtEl>
                                        <p:attrNameLst>
                                          <p:attrName>style.visibility</p:attrName>
                                        </p:attrNameLst>
                                      </p:cBhvr>
                                      <p:to>
                                        <p:strVal val="visible"/>
                                      </p:to>
                                    </p:set>
                                    <p:animEffect transition="in" filter="fade">
                                      <p:cBhvr>
                                        <p:cTn id="22" dur="2000"/>
                                        <p:tgtEl>
                                          <p:spTgt spid="1546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4627">
                                            <p:txEl>
                                              <p:pRg st="3" end="3"/>
                                            </p:txEl>
                                          </p:spTgt>
                                        </p:tgtEl>
                                        <p:attrNameLst>
                                          <p:attrName>style.visibility</p:attrName>
                                        </p:attrNameLst>
                                      </p:cBhvr>
                                      <p:to>
                                        <p:strVal val="visible"/>
                                      </p:to>
                                    </p:set>
                                    <p:animEffect transition="in" filter="fade">
                                      <p:cBhvr>
                                        <p:cTn id="27" dur="2000"/>
                                        <p:tgtEl>
                                          <p:spTgt spid="15462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4627">
                                            <p:txEl>
                                              <p:pRg st="4" end="4"/>
                                            </p:txEl>
                                          </p:spTgt>
                                        </p:tgtEl>
                                        <p:attrNameLst>
                                          <p:attrName>style.visibility</p:attrName>
                                        </p:attrNameLst>
                                      </p:cBhvr>
                                      <p:to>
                                        <p:strVal val="visible"/>
                                      </p:to>
                                    </p:set>
                                    <p:animEffect transition="in" filter="fade">
                                      <p:cBhvr>
                                        <p:cTn id="32" dur="2000"/>
                                        <p:tgtEl>
                                          <p:spTgt spid="154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P spid="15462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idx="4294967295"/>
          </p:nvPr>
        </p:nvSpPr>
        <p:spPr/>
        <p:txBody>
          <a:bodyPr/>
          <a:lstStyle/>
          <a:p>
            <a:r>
              <a:rPr lang="fr-CA" altLang="en-US" dirty="0" err="1" smtClean="0">
                <a:solidFill>
                  <a:schemeClr val="bg1"/>
                </a:solidFill>
              </a:rPr>
              <a:t>Special</a:t>
            </a:r>
            <a:r>
              <a:rPr lang="fr-CA" altLang="en-US" dirty="0" smtClean="0">
                <a:solidFill>
                  <a:schemeClr val="bg1"/>
                </a:solidFill>
              </a:rPr>
              <a:t> </a:t>
            </a:r>
            <a:r>
              <a:rPr lang="fr-CA" altLang="en-US" dirty="0">
                <a:solidFill>
                  <a:schemeClr val="bg1"/>
                </a:solidFill>
              </a:rPr>
              <a:t>Challenges</a:t>
            </a:r>
            <a:endParaRPr lang="en-US" altLang="en-US" dirty="0">
              <a:solidFill>
                <a:schemeClr val="bg1"/>
              </a:solidFill>
            </a:endParaRPr>
          </a:p>
        </p:txBody>
      </p:sp>
      <p:sp>
        <p:nvSpPr>
          <p:cNvPr id="3" name="Espace réservé du contenu 2"/>
          <p:cNvSpPr>
            <a:spLocks noGrp="1"/>
          </p:cNvSpPr>
          <p:nvPr>
            <p:ph idx="4294967295"/>
          </p:nvPr>
        </p:nvSpPr>
        <p:spPr>
          <a:xfrm>
            <a:off x="457200" y="2143125"/>
            <a:ext cx="8229600" cy="4525963"/>
          </a:xfrm>
        </p:spPr>
        <p:txBody>
          <a:bodyPr>
            <a:normAutofit/>
          </a:bodyPr>
          <a:lstStyle/>
          <a:p>
            <a:r>
              <a:rPr lang="en-US" altLang="en-US">
                <a:solidFill>
                  <a:srgbClr val="262626"/>
                </a:solidFill>
              </a:rPr>
              <a:t>Public Relations, Community Relations, Media Relations are changing at an unprecedented rate. </a:t>
            </a:r>
          </a:p>
          <a:p>
            <a:r>
              <a:rPr lang="en-US" altLang="en-US">
                <a:solidFill>
                  <a:srgbClr val="262626"/>
                </a:solidFill>
              </a:rPr>
              <a:t>More tools, better tools and easier to use tools are at your disposal – if you are ready to use them.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56674" name="Rectangle 2"/>
          <p:cNvSpPr>
            <a:spLocks noGrp="1"/>
          </p:cNvSpPr>
          <p:nvPr>
            <p:ph type="title"/>
          </p:nvPr>
        </p:nvSpPr>
        <p:spPr>
          <a:xfrm>
            <a:off x="457200" y="762000"/>
            <a:ext cx="8229600" cy="3276600"/>
          </a:xfrm>
        </p:spPr>
        <p:txBody>
          <a:bodyPr/>
          <a:lstStyle/>
          <a:p>
            <a:r>
              <a:rPr lang="en-US" altLang="en-US">
                <a:solidFill>
                  <a:schemeClr val="bg2"/>
                </a:solidFill>
              </a:rPr>
              <a:t>Community Relations = Marketing = Word of Mouth</a:t>
            </a:r>
          </a:p>
        </p:txBody>
      </p:sp>
      <p:pic>
        <p:nvPicPr>
          <p:cNvPr id="156676" name="Picture 4" descr="social m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657600"/>
            <a:ext cx="3095625" cy="2847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158723" name="Rectangle 3"/>
          <p:cNvSpPr>
            <a:spLocks noGrp="1"/>
          </p:cNvSpPr>
          <p:nvPr>
            <p:ph type="body" idx="1"/>
          </p:nvPr>
        </p:nvSpPr>
        <p:spPr>
          <a:xfrm>
            <a:off x="457200" y="1265238"/>
            <a:ext cx="8229600" cy="4678362"/>
          </a:xfrm>
        </p:spPr>
        <p:txBody>
          <a:bodyPr/>
          <a:lstStyle/>
          <a:p>
            <a:pPr>
              <a:buFont typeface="Arial" panose="020B0604020202020204" pitchFamily="34" charset="0"/>
              <a:buNone/>
            </a:pPr>
            <a:r>
              <a:rPr lang="en-US" altLang="en-US"/>
              <a:t>Technology has opened up the pathways for your word-of-mouth allies to reach a wider audience. Even worldwide. Where word-of-mouth used to come from discussions over the fence or after church, it now comes via:</a:t>
            </a:r>
          </a:p>
          <a:p>
            <a:r>
              <a:rPr lang="en-US" altLang="en-US"/>
              <a:t>Internet applications</a:t>
            </a:r>
          </a:p>
          <a:p>
            <a:r>
              <a:rPr lang="en-US" altLang="en-US"/>
              <a:t>Social media</a:t>
            </a:r>
          </a:p>
          <a:p>
            <a:r>
              <a:rPr lang="en-US" altLang="en-US"/>
              <a:t>Smart phones</a:t>
            </a:r>
          </a:p>
          <a:p>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p:cNvSpPr>
          <p:nvPr>
            <p:ph type="title"/>
          </p:nvPr>
        </p:nvSpPr>
        <p:spPr>
          <a:xfrm>
            <a:off x="1828800" y="3048000"/>
            <a:ext cx="7010400" cy="1143000"/>
          </a:xfrm>
        </p:spPr>
        <p:txBody>
          <a:bodyPr/>
          <a:lstStyle/>
          <a:p>
            <a:r>
              <a:rPr lang="en-US" altLang="en-US"/>
              <a:t>Media Relations Strategy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p:cNvSpPr>
          <p:nvPr>
            <p:ph type="title"/>
          </p:nvPr>
        </p:nvSpPr>
        <p:spPr>
          <a:xfrm>
            <a:off x="2133600" y="2971800"/>
            <a:ext cx="6629400" cy="1143000"/>
          </a:xfrm>
        </p:spPr>
        <p:txBody>
          <a:bodyPr/>
          <a:lstStyle/>
          <a:p>
            <a:r>
              <a:rPr lang="en-US" altLang="en-US"/>
              <a:t>Crisis Communications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7" name="Rectangle 3"/>
          <p:cNvSpPr>
            <a:spLocks noGrp="1"/>
          </p:cNvSpPr>
          <p:nvPr>
            <p:ph type="body" idx="1"/>
          </p:nvPr>
        </p:nvSpPr>
        <p:spPr>
          <a:xfrm>
            <a:off x="2590800" y="685800"/>
            <a:ext cx="6096000" cy="5486400"/>
          </a:xfrm>
        </p:spPr>
        <p:txBody>
          <a:bodyPr/>
          <a:lstStyle/>
          <a:p>
            <a:r>
              <a:rPr lang="en-US" altLang="en-US" sz="2800"/>
              <a:t>Maintain connectivity within your organization</a:t>
            </a:r>
          </a:p>
          <a:p>
            <a:r>
              <a:rPr lang="en-US" altLang="en-US" sz="2800"/>
              <a:t>Be readily accessible to the news media</a:t>
            </a:r>
          </a:p>
          <a:p>
            <a:r>
              <a:rPr lang="en-US" altLang="en-US" sz="2800"/>
              <a:t>Show empathy for the people involved</a:t>
            </a:r>
          </a:p>
          <a:p>
            <a:r>
              <a:rPr lang="en-US" altLang="en-US" sz="2800"/>
              <a:t>Provide distributed access</a:t>
            </a:r>
          </a:p>
          <a:p>
            <a:r>
              <a:rPr lang="en-US" altLang="en-US" sz="2800"/>
              <a:t>Maintain information security</a:t>
            </a:r>
          </a:p>
          <a:p>
            <a:r>
              <a:rPr lang="en-US" altLang="en-US" sz="2800"/>
              <a:t>Deliver high volume communications</a:t>
            </a:r>
          </a:p>
          <a:p>
            <a:r>
              <a:rPr lang="en-US" altLang="en-US" sz="2800"/>
              <a:t>Support multi-channel communications</a:t>
            </a:r>
          </a:p>
          <a:p>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fade">
                                      <p:cBhvr>
                                        <p:cTn id="7" dur="2000"/>
                                        <p:tgtEl>
                                          <p:spTgt spid="164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fade">
                                      <p:cBhvr>
                                        <p:cTn id="12" dur="2000"/>
                                        <p:tgtEl>
                                          <p:spTgt spid="164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fade">
                                      <p:cBhvr>
                                        <p:cTn id="17" dur="2000"/>
                                        <p:tgtEl>
                                          <p:spTgt spid="164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fade">
                                      <p:cBhvr>
                                        <p:cTn id="22" dur="2000"/>
                                        <p:tgtEl>
                                          <p:spTgt spid="1648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4867">
                                            <p:txEl>
                                              <p:pRg st="4" end="4"/>
                                            </p:txEl>
                                          </p:spTgt>
                                        </p:tgtEl>
                                        <p:attrNameLst>
                                          <p:attrName>style.visibility</p:attrName>
                                        </p:attrNameLst>
                                      </p:cBhvr>
                                      <p:to>
                                        <p:strVal val="visible"/>
                                      </p:to>
                                    </p:set>
                                    <p:animEffect transition="in" filter="fade">
                                      <p:cBhvr>
                                        <p:cTn id="27" dur="2000"/>
                                        <p:tgtEl>
                                          <p:spTgt spid="1648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4867">
                                            <p:txEl>
                                              <p:pRg st="5" end="5"/>
                                            </p:txEl>
                                          </p:spTgt>
                                        </p:tgtEl>
                                        <p:attrNameLst>
                                          <p:attrName>style.visibility</p:attrName>
                                        </p:attrNameLst>
                                      </p:cBhvr>
                                      <p:to>
                                        <p:strVal val="visible"/>
                                      </p:to>
                                    </p:set>
                                    <p:animEffect transition="in" filter="fade">
                                      <p:cBhvr>
                                        <p:cTn id="32" dur="2000"/>
                                        <p:tgtEl>
                                          <p:spTgt spid="16486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4867">
                                            <p:txEl>
                                              <p:pRg st="6" end="6"/>
                                            </p:txEl>
                                          </p:spTgt>
                                        </p:tgtEl>
                                        <p:attrNameLst>
                                          <p:attrName>style.visibility</p:attrName>
                                        </p:attrNameLst>
                                      </p:cBhvr>
                                      <p:to>
                                        <p:strVal val="visible"/>
                                      </p:to>
                                    </p:set>
                                    <p:animEffect transition="in" filter="fade">
                                      <p:cBhvr>
                                        <p:cTn id="37" dur="2000"/>
                                        <p:tgtEl>
                                          <p:spTgt spid="164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5" name="Rectangle 3"/>
          <p:cNvSpPr>
            <a:spLocks noGrp="1"/>
          </p:cNvSpPr>
          <p:nvPr>
            <p:ph type="body" idx="1"/>
          </p:nvPr>
        </p:nvSpPr>
        <p:spPr>
          <a:xfrm>
            <a:off x="2590800" y="457200"/>
            <a:ext cx="6096000" cy="5943600"/>
          </a:xfrm>
        </p:spPr>
        <p:txBody>
          <a:bodyPr/>
          <a:lstStyle/>
          <a:p>
            <a:pPr>
              <a:lnSpc>
                <a:spcPct val="80000"/>
              </a:lnSpc>
            </a:pPr>
            <a:r>
              <a:rPr lang="en-US" altLang="en-US"/>
              <a:t>Be honest.</a:t>
            </a:r>
          </a:p>
          <a:p>
            <a:pPr>
              <a:lnSpc>
                <a:spcPct val="80000"/>
              </a:lnSpc>
            </a:pPr>
            <a:r>
              <a:rPr lang="en-US" altLang="en-US"/>
              <a:t>Concerned parties are counting on you for information.</a:t>
            </a:r>
          </a:p>
          <a:p>
            <a:pPr>
              <a:lnSpc>
                <a:spcPct val="80000"/>
              </a:lnSpc>
            </a:pPr>
            <a:r>
              <a:rPr lang="en-US" altLang="en-US"/>
              <a:t>Don’t be afraid to say I Don’t Know. </a:t>
            </a:r>
          </a:p>
          <a:p>
            <a:pPr>
              <a:lnSpc>
                <a:spcPct val="80000"/>
              </a:lnSpc>
            </a:pPr>
            <a:r>
              <a:rPr lang="en-US" altLang="en-US"/>
              <a:t>Avoid passing along a rumor</a:t>
            </a:r>
          </a:p>
          <a:p>
            <a:pPr>
              <a:lnSpc>
                <a:spcPct val="80000"/>
              </a:lnSpc>
            </a:pPr>
            <a:r>
              <a:rPr lang="en-US" altLang="en-US"/>
              <a:t>Do not make a statement based on what is being reported already, unless you have confirmed it on your own.</a:t>
            </a:r>
          </a:p>
          <a:p>
            <a:pPr>
              <a:lnSpc>
                <a:spcPct val="80000"/>
              </a:lnSpc>
            </a:pPr>
            <a:r>
              <a:rPr lang="en-US" altLang="en-US"/>
              <a:t>If something has been reported that is in error, and you have confirmed the error, bring it out.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Effect transition="in" filter="fade">
                                      <p:cBhvr>
                                        <p:cTn id="7" dur="2000"/>
                                        <p:tgtEl>
                                          <p:spTgt spid="166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6915">
                                            <p:txEl>
                                              <p:pRg st="1" end="1"/>
                                            </p:txEl>
                                          </p:spTgt>
                                        </p:tgtEl>
                                        <p:attrNameLst>
                                          <p:attrName>style.visibility</p:attrName>
                                        </p:attrNameLst>
                                      </p:cBhvr>
                                      <p:to>
                                        <p:strVal val="visible"/>
                                      </p:to>
                                    </p:set>
                                    <p:animEffect transition="in" filter="fade">
                                      <p:cBhvr>
                                        <p:cTn id="12" dur="2000"/>
                                        <p:tgtEl>
                                          <p:spTgt spid="166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6915">
                                            <p:txEl>
                                              <p:pRg st="2" end="2"/>
                                            </p:txEl>
                                          </p:spTgt>
                                        </p:tgtEl>
                                        <p:attrNameLst>
                                          <p:attrName>style.visibility</p:attrName>
                                        </p:attrNameLst>
                                      </p:cBhvr>
                                      <p:to>
                                        <p:strVal val="visible"/>
                                      </p:to>
                                    </p:set>
                                    <p:animEffect transition="in" filter="fade">
                                      <p:cBhvr>
                                        <p:cTn id="17" dur="2000"/>
                                        <p:tgtEl>
                                          <p:spTgt spid="1669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6915">
                                            <p:txEl>
                                              <p:pRg st="3" end="3"/>
                                            </p:txEl>
                                          </p:spTgt>
                                        </p:tgtEl>
                                        <p:attrNameLst>
                                          <p:attrName>style.visibility</p:attrName>
                                        </p:attrNameLst>
                                      </p:cBhvr>
                                      <p:to>
                                        <p:strVal val="visible"/>
                                      </p:to>
                                    </p:set>
                                    <p:animEffect transition="in" filter="fade">
                                      <p:cBhvr>
                                        <p:cTn id="22" dur="2000"/>
                                        <p:tgtEl>
                                          <p:spTgt spid="1669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6915">
                                            <p:txEl>
                                              <p:pRg st="4" end="4"/>
                                            </p:txEl>
                                          </p:spTgt>
                                        </p:tgtEl>
                                        <p:attrNameLst>
                                          <p:attrName>style.visibility</p:attrName>
                                        </p:attrNameLst>
                                      </p:cBhvr>
                                      <p:to>
                                        <p:strVal val="visible"/>
                                      </p:to>
                                    </p:set>
                                    <p:animEffect transition="in" filter="fade">
                                      <p:cBhvr>
                                        <p:cTn id="27" dur="2000"/>
                                        <p:tgtEl>
                                          <p:spTgt spid="1669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6915">
                                            <p:txEl>
                                              <p:pRg st="5" end="5"/>
                                            </p:txEl>
                                          </p:spTgt>
                                        </p:tgtEl>
                                        <p:attrNameLst>
                                          <p:attrName>style.visibility</p:attrName>
                                        </p:attrNameLst>
                                      </p:cBhvr>
                                      <p:to>
                                        <p:strVal val="visible"/>
                                      </p:to>
                                    </p:set>
                                    <p:animEffect transition="in" filter="fade">
                                      <p:cBhvr>
                                        <p:cTn id="32" dur="2000"/>
                                        <p:tgtEl>
                                          <p:spTgt spid="166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8" name="Rectangle 4"/>
          <p:cNvSpPr>
            <a:spLocks noGrp="1"/>
          </p:cNvSpPr>
          <p:nvPr>
            <p:ph type="body" idx="1"/>
          </p:nvPr>
        </p:nvSpPr>
        <p:spPr>
          <a:xfrm>
            <a:off x="2590800" y="1066800"/>
            <a:ext cx="6096000" cy="4495800"/>
          </a:xfrm>
          <a:noFill/>
          <a:ln/>
        </p:spPr>
        <p:txBody>
          <a:bodyPr/>
          <a:lstStyle/>
          <a:p>
            <a:pPr>
              <a:lnSpc>
                <a:spcPct val="80000"/>
              </a:lnSpc>
            </a:pPr>
            <a:r>
              <a:rPr lang="en-US" altLang="en-US"/>
              <a:t>If you aren’t emotionally ready to do a TV interview, don’t do it.</a:t>
            </a:r>
          </a:p>
          <a:p>
            <a:pPr>
              <a:lnSpc>
                <a:spcPct val="80000"/>
              </a:lnSpc>
            </a:pPr>
            <a:r>
              <a:rPr lang="en-US" altLang="en-US"/>
              <a:t>If they want to interview someone else, let them do it. But you pick the person. </a:t>
            </a:r>
          </a:p>
          <a:p>
            <a:pPr>
              <a:lnSpc>
                <a:spcPct val="80000"/>
              </a:lnSpc>
            </a:pPr>
            <a:r>
              <a:rPr lang="en-US" altLang="en-US"/>
              <a:t>Either you or someone else needs to stay with the reporter(s) at all times until they have left your property.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5348">
                                            <p:txEl>
                                              <p:pRg st="0" end="0"/>
                                            </p:txEl>
                                          </p:spTgt>
                                        </p:tgtEl>
                                        <p:attrNameLst>
                                          <p:attrName>style.visibility</p:attrName>
                                        </p:attrNameLst>
                                      </p:cBhvr>
                                      <p:to>
                                        <p:strVal val="visible"/>
                                      </p:to>
                                    </p:set>
                                    <p:animEffect transition="in" filter="fade">
                                      <p:cBhvr>
                                        <p:cTn id="7" dur="2000"/>
                                        <p:tgtEl>
                                          <p:spTgt spid="1853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5348">
                                            <p:txEl>
                                              <p:pRg st="1" end="1"/>
                                            </p:txEl>
                                          </p:spTgt>
                                        </p:tgtEl>
                                        <p:attrNameLst>
                                          <p:attrName>style.visibility</p:attrName>
                                        </p:attrNameLst>
                                      </p:cBhvr>
                                      <p:to>
                                        <p:strVal val="visible"/>
                                      </p:to>
                                    </p:set>
                                    <p:animEffect transition="in" filter="fade">
                                      <p:cBhvr>
                                        <p:cTn id="12" dur="2000"/>
                                        <p:tgtEl>
                                          <p:spTgt spid="18534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5348">
                                            <p:txEl>
                                              <p:pRg st="2" end="2"/>
                                            </p:txEl>
                                          </p:spTgt>
                                        </p:tgtEl>
                                        <p:attrNameLst>
                                          <p:attrName>style.visibility</p:attrName>
                                        </p:attrNameLst>
                                      </p:cBhvr>
                                      <p:to>
                                        <p:strVal val="visible"/>
                                      </p:to>
                                    </p:set>
                                    <p:animEffect transition="in" filter="fade">
                                      <p:cBhvr>
                                        <p:cTn id="17" dur="2000"/>
                                        <p:tgtEl>
                                          <p:spTgt spid="1853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143125" y="609600"/>
            <a:ext cx="6543675" cy="762000"/>
          </a:xfrm>
        </p:spPr>
        <p:txBody>
          <a:bodyPr>
            <a:normAutofit/>
          </a:bodyPr>
          <a:lstStyle/>
          <a:p>
            <a:pPr algn="r"/>
            <a:r>
              <a:rPr lang="fr-CA" altLang="en-US" sz="3600">
                <a:solidFill>
                  <a:srgbClr val="262626"/>
                </a:solidFill>
              </a:rPr>
              <a:t>Old Model</a:t>
            </a:r>
            <a:endParaRPr lang="en-US" altLang="en-US" sz="3600">
              <a:solidFill>
                <a:srgbClr val="262626"/>
              </a:solidFill>
            </a:endParaRPr>
          </a:p>
        </p:txBody>
      </p:sp>
      <p:sp>
        <p:nvSpPr>
          <p:cNvPr id="3" name="Espace réservé du contenu 2"/>
          <p:cNvSpPr>
            <a:spLocks noGrp="1"/>
          </p:cNvSpPr>
          <p:nvPr>
            <p:ph idx="4294967295"/>
          </p:nvPr>
        </p:nvSpPr>
        <p:spPr>
          <a:xfrm>
            <a:off x="2743200" y="1493838"/>
            <a:ext cx="6238875" cy="4525962"/>
          </a:xfrm>
        </p:spPr>
        <p:txBody>
          <a:bodyPr>
            <a:normAutofit/>
          </a:bodyPr>
          <a:lstStyle/>
          <a:p>
            <a:r>
              <a:rPr lang="en-US" altLang="en-US"/>
              <a:t>Human Interest Stories</a:t>
            </a:r>
          </a:p>
          <a:p>
            <a:r>
              <a:rPr lang="en-US" altLang="en-US"/>
              <a:t>See no evil, hear no evil</a:t>
            </a:r>
          </a:p>
          <a:p>
            <a:r>
              <a:rPr lang="en-US" altLang="en-US"/>
              <a:t>Hometown newspaper</a:t>
            </a:r>
          </a:p>
          <a:p>
            <a:r>
              <a:rPr lang="en-US" altLang="en-US"/>
              <a:t>“Gotcha” journalism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p:cNvSpPr>
          <p:nvPr>
            <p:ph type="title"/>
          </p:nvPr>
        </p:nvSpPr>
        <p:spPr/>
        <p:txBody>
          <a:bodyPr/>
          <a:lstStyle/>
          <a:p>
            <a:r>
              <a:rPr lang="en-US" altLang="en-US"/>
              <a:t>Just the facts</a:t>
            </a:r>
          </a:p>
        </p:txBody>
      </p:sp>
      <p:sp>
        <p:nvSpPr>
          <p:cNvPr id="169987" name="Rectangle 3"/>
          <p:cNvSpPr>
            <a:spLocks noGrp="1"/>
          </p:cNvSpPr>
          <p:nvPr>
            <p:ph type="body" idx="1"/>
          </p:nvPr>
        </p:nvSpPr>
        <p:spPr>
          <a:xfrm>
            <a:off x="2590800" y="1600200"/>
            <a:ext cx="6096000" cy="4525963"/>
          </a:xfrm>
        </p:spPr>
        <p:txBody>
          <a:bodyPr/>
          <a:lstStyle/>
          <a:p>
            <a:pPr marL="609600" indent="-609600">
              <a:lnSpc>
                <a:spcPct val="80000"/>
              </a:lnSpc>
              <a:buFont typeface="Arial" panose="020B0604020202020204" pitchFamily="34" charset="0"/>
              <a:buAutoNum type="arabicPeriod"/>
            </a:pPr>
            <a:r>
              <a:rPr lang="en-US" altLang="en-US" sz="2800"/>
              <a:t>Is the information essential?</a:t>
            </a:r>
          </a:p>
          <a:p>
            <a:pPr marL="609600" indent="-609600">
              <a:lnSpc>
                <a:spcPct val="80000"/>
              </a:lnSpc>
              <a:buFont typeface="Arial" panose="020B0604020202020204" pitchFamily="34" charset="0"/>
              <a:buAutoNum type="arabicPeriod"/>
            </a:pPr>
            <a:r>
              <a:rPr lang="en-US" altLang="en-US" sz="2800"/>
              <a:t>Is it confirmed?</a:t>
            </a:r>
          </a:p>
          <a:p>
            <a:pPr marL="609600" indent="-609600">
              <a:lnSpc>
                <a:spcPct val="80000"/>
              </a:lnSpc>
              <a:buFont typeface="Arial" panose="020B0604020202020204" pitchFamily="34" charset="0"/>
              <a:buAutoNum type="arabicPeriod"/>
            </a:pPr>
            <a:r>
              <a:rPr lang="en-US" altLang="en-US" sz="2800"/>
              <a:t>Is it understandable?</a:t>
            </a:r>
          </a:p>
          <a:p>
            <a:pPr marL="609600" indent="-609600">
              <a:lnSpc>
                <a:spcPct val="80000"/>
              </a:lnSpc>
              <a:buFont typeface="Arial" panose="020B0604020202020204" pitchFamily="34" charset="0"/>
              <a:buAutoNum type="arabicPeriod"/>
            </a:pPr>
            <a:r>
              <a:rPr lang="en-US" altLang="en-US" sz="2800"/>
              <a:t>Are you the best source of the information?</a:t>
            </a:r>
          </a:p>
          <a:p>
            <a:pPr marL="609600" indent="-609600">
              <a:lnSpc>
                <a:spcPct val="80000"/>
              </a:lnSpc>
              <a:buFont typeface="Arial" panose="020B0604020202020204" pitchFamily="34" charset="0"/>
              <a:buAutoNum type="arabicPeriod"/>
            </a:pPr>
            <a:r>
              <a:rPr lang="en-US" altLang="en-US" sz="2800"/>
              <a:t>Are there overwhelming liability issues at stake?</a:t>
            </a:r>
          </a:p>
          <a:p>
            <a:pPr marL="609600" indent="-609600">
              <a:lnSpc>
                <a:spcPct val="80000"/>
              </a:lnSpc>
              <a:buFont typeface="Arial" panose="020B0604020202020204" pitchFamily="34" charset="0"/>
              <a:buAutoNum type="arabicPeriod"/>
            </a:pPr>
            <a:r>
              <a:rPr lang="en-US" altLang="en-US" sz="2800"/>
              <a:t>Have you talked with enough people to be reasonably sure you are not going to get blind-sided by facts you aren’t aware of?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9986"/>
                                        </p:tgtEl>
                                        <p:attrNameLst>
                                          <p:attrName>style.visibility</p:attrName>
                                        </p:attrNameLst>
                                      </p:cBhvr>
                                      <p:to>
                                        <p:strVal val="visible"/>
                                      </p:to>
                                    </p:set>
                                    <p:animEffect transition="in" filter="fade">
                                      <p:cBhvr>
                                        <p:cTn id="7" dur="2000"/>
                                        <p:tgtEl>
                                          <p:spTgt spid="169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9987">
                                            <p:txEl>
                                              <p:pRg st="0" end="0"/>
                                            </p:txEl>
                                          </p:spTgt>
                                        </p:tgtEl>
                                        <p:attrNameLst>
                                          <p:attrName>style.visibility</p:attrName>
                                        </p:attrNameLst>
                                      </p:cBhvr>
                                      <p:to>
                                        <p:strVal val="visible"/>
                                      </p:to>
                                    </p:set>
                                    <p:animEffect transition="in" filter="fade">
                                      <p:cBhvr>
                                        <p:cTn id="12" dur="2000"/>
                                        <p:tgtEl>
                                          <p:spTgt spid="1699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9987">
                                            <p:txEl>
                                              <p:pRg st="1" end="1"/>
                                            </p:txEl>
                                          </p:spTgt>
                                        </p:tgtEl>
                                        <p:attrNameLst>
                                          <p:attrName>style.visibility</p:attrName>
                                        </p:attrNameLst>
                                      </p:cBhvr>
                                      <p:to>
                                        <p:strVal val="visible"/>
                                      </p:to>
                                    </p:set>
                                    <p:animEffect transition="in" filter="fade">
                                      <p:cBhvr>
                                        <p:cTn id="17" dur="2000"/>
                                        <p:tgtEl>
                                          <p:spTgt spid="1699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9987">
                                            <p:txEl>
                                              <p:pRg st="2" end="2"/>
                                            </p:txEl>
                                          </p:spTgt>
                                        </p:tgtEl>
                                        <p:attrNameLst>
                                          <p:attrName>style.visibility</p:attrName>
                                        </p:attrNameLst>
                                      </p:cBhvr>
                                      <p:to>
                                        <p:strVal val="visible"/>
                                      </p:to>
                                    </p:set>
                                    <p:animEffect transition="in" filter="fade">
                                      <p:cBhvr>
                                        <p:cTn id="22" dur="2000"/>
                                        <p:tgtEl>
                                          <p:spTgt spid="16998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9987">
                                            <p:txEl>
                                              <p:pRg st="3" end="3"/>
                                            </p:txEl>
                                          </p:spTgt>
                                        </p:tgtEl>
                                        <p:attrNameLst>
                                          <p:attrName>style.visibility</p:attrName>
                                        </p:attrNameLst>
                                      </p:cBhvr>
                                      <p:to>
                                        <p:strVal val="visible"/>
                                      </p:to>
                                    </p:set>
                                    <p:animEffect transition="in" filter="fade">
                                      <p:cBhvr>
                                        <p:cTn id="27" dur="2000"/>
                                        <p:tgtEl>
                                          <p:spTgt spid="16998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9987">
                                            <p:txEl>
                                              <p:pRg st="4" end="4"/>
                                            </p:txEl>
                                          </p:spTgt>
                                        </p:tgtEl>
                                        <p:attrNameLst>
                                          <p:attrName>style.visibility</p:attrName>
                                        </p:attrNameLst>
                                      </p:cBhvr>
                                      <p:to>
                                        <p:strVal val="visible"/>
                                      </p:to>
                                    </p:set>
                                    <p:animEffect transition="in" filter="fade">
                                      <p:cBhvr>
                                        <p:cTn id="32" dur="2000"/>
                                        <p:tgtEl>
                                          <p:spTgt spid="16998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9987">
                                            <p:txEl>
                                              <p:pRg st="5" end="5"/>
                                            </p:txEl>
                                          </p:spTgt>
                                        </p:tgtEl>
                                        <p:attrNameLst>
                                          <p:attrName>style.visibility</p:attrName>
                                        </p:attrNameLst>
                                      </p:cBhvr>
                                      <p:to>
                                        <p:strVal val="visible"/>
                                      </p:to>
                                    </p:set>
                                    <p:animEffect transition="in" filter="fade">
                                      <p:cBhvr>
                                        <p:cTn id="37" dur="2000"/>
                                        <p:tgtEl>
                                          <p:spTgt spid="169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P spid="16998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p:cNvSpPr>
          <p:nvPr>
            <p:ph type="title"/>
          </p:nvPr>
        </p:nvSpPr>
        <p:spPr/>
        <p:txBody>
          <a:bodyPr/>
          <a:lstStyle/>
          <a:p>
            <a:r>
              <a:rPr lang="en-US" altLang="en-US"/>
              <a:t>Types of crises</a:t>
            </a:r>
          </a:p>
        </p:txBody>
      </p:sp>
      <p:sp>
        <p:nvSpPr>
          <p:cNvPr id="173059" name="Rectangle 3"/>
          <p:cNvSpPr>
            <a:spLocks noGrp="1"/>
          </p:cNvSpPr>
          <p:nvPr>
            <p:ph type="body" idx="1"/>
          </p:nvPr>
        </p:nvSpPr>
        <p:spPr>
          <a:xfrm>
            <a:off x="2667000" y="1600200"/>
            <a:ext cx="6019800" cy="4525963"/>
          </a:xfrm>
        </p:spPr>
        <p:txBody>
          <a:bodyPr/>
          <a:lstStyle/>
          <a:p>
            <a:pPr lvl="1"/>
            <a:r>
              <a:rPr lang="en-US" altLang="en-US"/>
              <a:t>Some are acts of nature (floods, tornados) and some are acts of negligence.</a:t>
            </a:r>
          </a:p>
          <a:p>
            <a:pPr lvl="1"/>
            <a:r>
              <a:rPr lang="en-US" altLang="en-US"/>
              <a:t>Some are BOTH.</a:t>
            </a:r>
          </a:p>
          <a:p>
            <a:pPr lvl="1"/>
            <a:r>
              <a:rPr lang="en-US" altLang="en-US"/>
              <a:t>Assume the worst, until proven otherwise to your satisfaction.</a:t>
            </a:r>
          </a:p>
          <a:p>
            <a:pPr lvl="1"/>
            <a:r>
              <a:rPr lang="en-US" altLang="en-US"/>
              <a:t>Avoid giving credit to heroes until then.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solidFill>
          <a:srgbClr val="FFFF66"/>
        </a:solidFill>
        <a:effectLst/>
      </p:bgPr>
    </p:bg>
    <p:spTree>
      <p:nvGrpSpPr>
        <p:cNvPr id="1" name=""/>
        <p:cNvGrpSpPr/>
        <p:nvPr/>
      </p:nvGrpSpPr>
      <p:grpSpPr>
        <a:xfrm>
          <a:off x="0" y="0"/>
          <a:ext cx="0" cy="0"/>
          <a:chOff x="0" y="0"/>
          <a:chExt cx="0" cy="0"/>
        </a:xfrm>
      </p:grpSpPr>
      <p:sp>
        <p:nvSpPr>
          <p:cNvPr id="175106" name="Rectangle 2"/>
          <p:cNvSpPr>
            <a:spLocks noGrp="1"/>
          </p:cNvSpPr>
          <p:nvPr>
            <p:ph type="title"/>
          </p:nvPr>
        </p:nvSpPr>
        <p:spPr>
          <a:xfrm>
            <a:off x="1066800" y="304800"/>
            <a:ext cx="6553200" cy="1143000"/>
          </a:xfrm>
        </p:spPr>
        <p:txBody>
          <a:bodyPr/>
          <a:lstStyle/>
          <a:p>
            <a:r>
              <a:rPr lang="en-US" altLang="en-US"/>
              <a:t>TV Interviews 101</a:t>
            </a:r>
          </a:p>
        </p:txBody>
      </p:sp>
      <p:sp>
        <p:nvSpPr>
          <p:cNvPr id="175107" name="Rectangle 3"/>
          <p:cNvSpPr>
            <a:spLocks noGrp="1"/>
          </p:cNvSpPr>
          <p:nvPr>
            <p:ph type="body" idx="1"/>
          </p:nvPr>
        </p:nvSpPr>
        <p:spPr>
          <a:xfrm>
            <a:off x="4267200" y="2286000"/>
            <a:ext cx="3810000" cy="2438400"/>
          </a:xfrm>
        </p:spPr>
        <p:txBody>
          <a:bodyPr/>
          <a:lstStyle/>
          <a:p>
            <a:pPr>
              <a:buFont typeface="Arial" panose="020B0604020202020204" pitchFamily="34" charset="0"/>
              <a:buNone/>
            </a:pPr>
            <a:r>
              <a:rPr lang="en-US" altLang="en-US" sz="3600"/>
              <a:t>You are walking into a room full of people you have never met.</a:t>
            </a:r>
          </a:p>
        </p:txBody>
      </p:sp>
      <p:pic>
        <p:nvPicPr>
          <p:cNvPr id="175108" name="Picture 4" descr="Richt_TV_interview_2008-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3571875" cy="2828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fade">
                                      <p:cBhvr>
                                        <p:cTn id="7" dur="2000"/>
                                        <p:tgtEl>
                                          <p:spTgt spid="175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5107">
                                            <p:txEl>
                                              <p:pRg st="0" end="0"/>
                                            </p:txEl>
                                          </p:spTgt>
                                        </p:tgtEl>
                                        <p:attrNameLst>
                                          <p:attrName>style.visibility</p:attrName>
                                        </p:attrNameLst>
                                      </p:cBhvr>
                                      <p:to>
                                        <p:strVal val="visible"/>
                                      </p:to>
                                    </p:set>
                                    <p:animEffect transition="in" filter="fade">
                                      <p:cBhvr>
                                        <p:cTn id="12" dur="2000"/>
                                        <p:tgtEl>
                                          <p:spTgt spid="175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P spid="175107"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p:cNvSpPr>
          <p:nvPr>
            <p:ph type="title"/>
          </p:nvPr>
        </p:nvSpPr>
        <p:spPr/>
        <p:txBody>
          <a:bodyPr/>
          <a:lstStyle/>
          <a:p>
            <a:r>
              <a:rPr lang="en-US" altLang="en-US"/>
              <a:t>3 Kinds of Questions</a:t>
            </a:r>
          </a:p>
        </p:txBody>
      </p:sp>
      <p:sp>
        <p:nvSpPr>
          <p:cNvPr id="178179" name="Rectangle 3"/>
          <p:cNvSpPr>
            <a:spLocks noGrp="1"/>
          </p:cNvSpPr>
          <p:nvPr>
            <p:ph type="body" idx="1"/>
          </p:nvPr>
        </p:nvSpPr>
        <p:spPr>
          <a:xfrm>
            <a:off x="2743200" y="1600200"/>
            <a:ext cx="5943600" cy="4525963"/>
          </a:xfrm>
        </p:spPr>
        <p:txBody>
          <a:bodyPr/>
          <a:lstStyle/>
          <a:p>
            <a:r>
              <a:rPr lang="en-US" altLang="en-US"/>
              <a:t>Just getting the facts</a:t>
            </a:r>
          </a:p>
          <a:p>
            <a:endParaRPr lang="en-US" altLang="en-US"/>
          </a:p>
          <a:p>
            <a:r>
              <a:rPr lang="en-US" altLang="en-US"/>
              <a:t>Fishing for a quote</a:t>
            </a:r>
          </a:p>
          <a:p>
            <a:endParaRPr lang="en-US" altLang="en-US"/>
          </a:p>
          <a:p>
            <a:r>
              <a:rPr lang="en-US" altLang="en-US"/>
              <a:t>Feeling you out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fade">
                                      <p:cBhvr>
                                        <p:cTn id="7" dur="2000"/>
                                        <p:tgtEl>
                                          <p:spTgt spid="178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8179">
                                            <p:txEl>
                                              <p:pRg st="0" end="0"/>
                                            </p:txEl>
                                          </p:spTgt>
                                        </p:tgtEl>
                                        <p:attrNameLst>
                                          <p:attrName>style.visibility</p:attrName>
                                        </p:attrNameLst>
                                      </p:cBhvr>
                                      <p:to>
                                        <p:strVal val="visible"/>
                                      </p:to>
                                    </p:set>
                                    <p:animEffect transition="in" filter="fade">
                                      <p:cBhvr>
                                        <p:cTn id="12" dur="2000"/>
                                        <p:tgtEl>
                                          <p:spTgt spid="1781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8179">
                                            <p:txEl>
                                              <p:pRg st="2" end="2"/>
                                            </p:txEl>
                                          </p:spTgt>
                                        </p:tgtEl>
                                        <p:attrNameLst>
                                          <p:attrName>style.visibility</p:attrName>
                                        </p:attrNameLst>
                                      </p:cBhvr>
                                      <p:to>
                                        <p:strVal val="visible"/>
                                      </p:to>
                                    </p:set>
                                    <p:animEffect transition="in" filter="fade">
                                      <p:cBhvr>
                                        <p:cTn id="17" dur="2000"/>
                                        <p:tgtEl>
                                          <p:spTgt spid="1781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8179">
                                            <p:txEl>
                                              <p:pRg st="4" end="4"/>
                                            </p:txEl>
                                          </p:spTgt>
                                        </p:tgtEl>
                                        <p:attrNameLst>
                                          <p:attrName>style.visibility</p:attrName>
                                        </p:attrNameLst>
                                      </p:cBhvr>
                                      <p:to>
                                        <p:strVal val="visible"/>
                                      </p:to>
                                    </p:set>
                                    <p:animEffect transition="in" filter="fade">
                                      <p:cBhvr>
                                        <p:cTn id="22" dur="2000"/>
                                        <p:tgtEl>
                                          <p:spTgt spid="178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P spid="17817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idx="4294967295"/>
          </p:nvPr>
        </p:nvSpPr>
        <p:spPr/>
        <p:txBody>
          <a:bodyPr>
            <a:normAutofit/>
          </a:bodyPr>
          <a:lstStyle/>
          <a:p>
            <a:r>
              <a:rPr lang="fr-CA" altLang="en-US">
                <a:solidFill>
                  <a:srgbClr val="262626"/>
                </a:solidFill>
              </a:rPr>
              <a:t>Thank You!</a:t>
            </a:r>
            <a:endParaRPr lang="en-US" altLang="en-US">
              <a:solidFill>
                <a:srgbClr val="262626"/>
              </a:solidFill>
            </a:endParaRPr>
          </a:p>
        </p:txBody>
      </p:sp>
      <p:sp>
        <p:nvSpPr>
          <p:cNvPr id="5" name="Espace réservé du contenu 2"/>
          <p:cNvSpPr>
            <a:spLocks noGrp="1"/>
          </p:cNvSpPr>
          <p:nvPr>
            <p:ph idx="4294967295"/>
          </p:nvPr>
        </p:nvSpPr>
        <p:spPr>
          <a:xfrm>
            <a:off x="457200" y="1676400"/>
            <a:ext cx="8229600" cy="4525963"/>
          </a:xfrm>
        </p:spPr>
        <p:txBody>
          <a:bodyPr>
            <a:normAutofit/>
          </a:bodyPr>
          <a:lstStyle/>
          <a:p>
            <a:r>
              <a:rPr lang="en-US" altLang="en-US">
                <a:solidFill>
                  <a:srgbClr val="262626"/>
                </a:solidFill>
              </a:rPr>
              <a:t>Thanks for the opportunity to talk with you today.</a:t>
            </a:r>
          </a:p>
          <a:p>
            <a:r>
              <a:rPr lang="en-US" altLang="en-US">
                <a:solidFill>
                  <a:srgbClr val="262626"/>
                </a:solidFill>
              </a:rPr>
              <a:t>Don’t hesitate to contact me at any time if you have any followup questions about today’s seminar, or if you would like some advice on improving your communications strategy.</a:t>
            </a:r>
          </a:p>
          <a:p>
            <a:pPr algn="ctr">
              <a:buFont typeface="Arial" panose="020B0604020202020204" pitchFamily="34" charset="0"/>
              <a:buNone/>
            </a:pPr>
            <a:r>
              <a:rPr lang="en-US" altLang="en-US">
                <a:solidFill>
                  <a:srgbClr val="262626"/>
                </a:solidFill>
              </a:rPr>
              <a:t>Lance McKerley, (615) 472-8974</a:t>
            </a:r>
          </a:p>
          <a:p>
            <a:pPr algn="ctr">
              <a:buFont typeface="Arial" panose="020B0604020202020204" pitchFamily="34" charset="0"/>
              <a:buNone/>
            </a:pPr>
            <a:r>
              <a:rPr lang="en-US" altLang="en-US">
                <a:solidFill>
                  <a:srgbClr val="262626"/>
                </a:solidFill>
              </a:rPr>
              <a:t>www.mckerleycom.com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143125" y="609600"/>
            <a:ext cx="6543675" cy="762000"/>
          </a:xfrm>
        </p:spPr>
        <p:txBody>
          <a:bodyPr>
            <a:normAutofit/>
          </a:bodyPr>
          <a:lstStyle/>
          <a:p>
            <a:pPr algn="r"/>
            <a:r>
              <a:rPr lang="fr-CA" altLang="en-US" sz="3600">
                <a:solidFill>
                  <a:srgbClr val="262626"/>
                </a:solidFill>
              </a:rPr>
              <a:t>New Model</a:t>
            </a:r>
            <a:endParaRPr lang="en-US" altLang="en-US" sz="3600">
              <a:solidFill>
                <a:srgbClr val="262626"/>
              </a:solidFill>
            </a:endParaRPr>
          </a:p>
        </p:txBody>
      </p:sp>
      <p:sp>
        <p:nvSpPr>
          <p:cNvPr id="3" name="Espace réservé du contenu 2"/>
          <p:cNvSpPr>
            <a:spLocks noGrp="1"/>
          </p:cNvSpPr>
          <p:nvPr>
            <p:ph idx="4294967295"/>
          </p:nvPr>
        </p:nvSpPr>
        <p:spPr>
          <a:xfrm>
            <a:off x="2743200" y="1493838"/>
            <a:ext cx="6238875" cy="4525962"/>
          </a:xfrm>
        </p:spPr>
        <p:txBody>
          <a:bodyPr>
            <a:normAutofit/>
          </a:bodyPr>
          <a:lstStyle/>
          <a:p>
            <a:r>
              <a:rPr lang="en-US" altLang="en-US"/>
              <a:t>Do-it-yourself media: e-mail, internet and social media</a:t>
            </a:r>
          </a:p>
          <a:p>
            <a:r>
              <a:rPr lang="en-US" altLang="en-US"/>
              <a:t>Habits of the new twenty-something generation</a:t>
            </a:r>
          </a:p>
          <a:p>
            <a:r>
              <a:rPr lang="en-US" altLang="en-US"/>
              <a:t>Waning power of traditional media</a:t>
            </a:r>
          </a:p>
          <a:p>
            <a:r>
              <a:rPr lang="en-US" altLang="en-US"/>
              <a:t>You Tube, camera phones and everyone is watching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idx="4294967295"/>
          </p:nvPr>
        </p:nvSpPr>
        <p:spPr>
          <a:xfrm>
            <a:off x="2362200" y="274638"/>
            <a:ext cx="6324600" cy="1143000"/>
          </a:xfrm>
        </p:spPr>
        <p:txBody>
          <a:bodyPr/>
          <a:lstStyle/>
          <a:p>
            <a:r>
              <a:rPr lang="fr-CA" altLang="en-US" sz="4000">
                <a:solidFill>
                  <a:schemeClr val="accent2"/>
                </a:solidFill>
              </a:rPr>
              <a:t>Understanding: The Key to Success</a:t>
            </a:r>
            <a:endParaRPr lang="en-US" altLang="en-US" sz="4000">
              <a:solidFill>
                <a:schemeClr val="accent2"/>
              </a:solidFill>
            </a:endParaRPr>
          </a:p>
        </p:txBody>
      </p:sp>
      <p:sp>
        <p:nvSpPr>
          <p:cNvPr id="3" name="Espace réservé du contenu 2"/>
          <p:cNvSpPr>
            <a:spLocks noGrp="1"/>
          </p:cNvSpPr>
          <p:nvPr>
            <p:ph idx="4294967295"/>
          </p:nvPr>
        </p:nvSpPr>
        <p:spPr>
          <a:xfrm>
            <a:off x="2743200" y="2143125"/>
            <a:ext cx="5943600" cy="2581275"/>
          </a:xfrm>
        </p:spPr>
        <p:txBody>
          <a:bodyPr>
            <a:normAutofit lnSpcReduction="10000"/>
          </a:bodyPr>
          <a:lstStyle/>
          <a:p>
            <a:r>
              <a:rPr lang="en-US" altLang="en-US">
                <a:solidFill>
                  <a:srgbClr val="262626"/>
                </a:solidFill>
              </a:rPr>
              <a:t>Communication as it applies to your daily responsibilities. </a:t>
            </a:r>
          </a:p>
          <a:p>
            <a:r>
              <a:rPr lang="en-US" altLang="en-US">
                <a:solidFill>
                  <a:srgbClr val="262626"/>
                </a:solidFill>
              </a:rPr>
              <a:t>PR, Media Relations and Community Relations and what they can do for you.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8850" name="Rectangle 2"/>
          <p:cNvSpPr>
            <a:spLocks noGrp="1"/>
          </p:cNvSpPr>
          <p:nvPr>
            <p:ph type="title"/>
          </p:nvPr>
        </p:nvSpPr>
        <p:spPr/>
        <p:txBody>
          <a:bodyPr/>
          <a:lstStyle/>
          <a:p>
            <a:r>
              <a:rPr lang="en-US" altLang="en-US">
                <a:solidFill>
                  <a:schemeClr val="bg1"/>
                </a:solidFill>
              </a:rPr>
              <a:t>Today’s Goals</a:t>
            </a:r>
          </a:p>
        </p:txBody>
      </p:sp>
      <p:sp>
        <p:nvSpPr>
          <p:cNvPr id="78851" name="Rectangle 3"/>
          <p:cNvSpPr>
            <a:spLocks noGrp="1"/>
          </p:cNvSpPr>
          <p:nvPr>
            <p:ph type="body" idx="1"/>
          </p:nvPr>
        </p:nvSpPr>
        <p:spPr/>
        <p:txBody>
          <a:bodyPr/>
          <a:lstStyle/>
          <a:p>
            <a:pPr>
              <a:lnSpc>
                <a:spcPct val="90000"/>
              </a:lnSpc>
            </a:pPr>
            <a:r>
              <a:rPr lang="en-US" altLang="en-US">
                <a:solidFill>
                  <a:schemeClr val="bg1"/>
                </a:solidFill>
              </a:rPr>
              <a:t>Better understanding of new media and its importance as a marketing tool</a:t>
            </a:r>
          </a:p>
          <a:p>
            <a:pPr>
              <a:lnSpc>
                <a:spcPct val="90000"/>
              </a:lnSpc>
            </a:pPr>
            <a:r>
              <a:rPr lang="en-US" altLang="en-US">
                <a:solidFill>
                  <a:schemeClr val="bg1"/>
                </a:solidFill>
              </a:rPr>
              <a:t>How to communicate more successfully</a:t>
            </a:r>
          </a:p>
          <a:p>
            <a:pPr>
              <a:lnSpc>
                <a:spcPct val="90000"/>
              </a:lnSpc>
            </a:pPr>
            <a:r>
              <a:rPr lang="en-US" altLang="en-US">
                <a:solidFill>
                  <a:schemeClr val="bg1"/>
                </a:solidFill>
              </a:rPr>
              <a:t>How to interact successfully with the media</a:t>
            </a:r>
          </a:p>
          <a:p>
            <a:pPr>
              <a:lnSpc>
                <a:spcPct val="90000"/>
              </a:lnSpc>
            </a:pPr>
            <a:r>
              <a:rPr lang="en-US" altLang="en-US" b="1">
                <a:solidFill>
                  <a:schemeClr val="bg1"/>
                </a:solidFill>
              </a:rPr>
              <a:t>How improved communication can help you address the challenges and goals facing your facility or your organization.</a:t>
            </a:r>
            <a:endParaRPr lang="en-US" altLang="en-US">
              <a:solidFill>
                <a:schemeClr val="bg1"/>
              </a:solidFill>
            </a:endParaRPr>
          </a:p>
          <a:p>
            <a:pPr>
              <a:lnSpc>
                <a:spcPct val="90000"/>
              </a:lnSpc>
            </a:pPr>
            <a:r>
              <a:rPr lang="en-US" altLang="en-US" b="1">
                <a:solidFill>
                  <a:schemeClr val="bg1"/>
                </a:solidFill>
              </a:rPr>
              <a:t>How you can be ready to provide necessary information via the media when crisis strikes</a:t>
            </a:r>
            <a:endParaRPr lang="en-US" altLang="en-US">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42" name="Rectangle 2"/>
          <p:cNvSpPr>
            <a:spLocks noGrp="1"/>
          </p:cNvSpPr>
          <p:nvPr>
            <p:ph type="title" idx="4294967295"/>
          </p:nvPr>
        </p:nvSpPr>
        <p:spPr>
          <a:xfrm>
            <a:off x="609600" y="381000"/>
            <a:ext cx="6934200" cy="1143000"/>
          </a:xfrm>
        </p:spPr>
        <p:txBody>
          <a:bodyPr/>
          <a:lstStyle/>
          <a:p>
            <a:r>
              <a:rPr lang="en-US" altLang="en-US">
                <a:solidFill>
                  <a:srgbClr val="9999FF"/>
                </a:solidFill>
              </a:rPr>
              <a:t>What is communication?</a:t>
            </a:r>
          </a:p>
        </p:txBody>
      </p:sp>
      <p:pic>
        <p:nvPicPr>
          <p:cNvPr id="112655" name="Picture 15" descr="imagesCA25IVQ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752600"/>
            <a:ext cx="4579938" cy="4694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60">
  <a:themeElements>
    <a:clrScheme name="160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60">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60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TotalTime>
  <Words>1104</Words>
  <Application>Microsoft Office PowerPoint</Application>
  <PresentationFormat>On-screen Show (4:3)</PresentationFormat>
  <Paragraphs>167</Paragraphs>
  <Slides>44</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Calibri</vt:lpstr>
      <vt:lpstr>Arial</vt:lpstr>
      <vt:lpstr>Symbol</vt:lpstr>
      <vt:lpstr>160</vt:lpstr>
      <vt:lpstr>COMMUNICATIONS MODELING IN THE DIGITAL AGE</vt:lpstr>
      <vt:lpstr>About Lance McKerley</vt:lpstr>
      <vt:lpstr>Special Challenges</vt:lpstr>
      <vt:lpstr>Old Model</vt:lpstr>
      <vt:lpstr>New Model</vt:lpstr>
      <vt:lpstr>PowerPoint Presentation</vt:lpstr>
      <vt:lpstr>Understanding: The Key to Success</vt:lpstr>
      <vt:lpstr>Today’s Goals</vt:lpstr>
      <vt:lpstr>What is communication?</vt:lpstr>
      <vt:lpstr>PowerPoint Presentation</vt:lpstr>
      <vt:lpstr>Aristotle’s Model </vt:lpstr>
      <vt:lpstr>Communication Models</vt:lpstr>
      <vt:lpstr>PowerPoint Presentation</vt:lpstr>
      <vt:lpstr>PowerPoint Presentation</vt:lpstr>
      <vt:lpstr>PowerPoint Presentation</vt:lpstr>
      <vt:lpstr>Fields of Experience</vt:lpstr>
      <vt:lpstr>PowerPoint Presentation</vt:lpstr>
      <vt:lpstr>How do WE  move the circles?</vt:lpstr>
      <vt:lpstr>PowerPoint Presentation</vt:lpstr>
      <vt:lpstr>PowerPoint Presentation</vt:lpstr>
      <vt:lpstr>PowerPoint Presentation</vt:lpstr>
      <vt:lpstr>SNFs: What are our challenges?</vt:lpstr>
      <vt:lpstr>Realities</vt:lpstr>
      <vt:lpstr>PowerPoint Presentation</vt:lpstr>
      <vt:lpstr>3 Elements of Rhetoric</vt:lpstr>
      <vt:lpstr>Opening &amp; Maintaining  Channels of Communication</vt:lpstr>
      <vt:lpstr>How to Remove Noise</vt:lpstr>
      <vt:lpstr>How do we establish credibility?</vt:lpstr>
      <vt:lpstr>How do we make ourselves heard?</vt:lpstr>
      <vt:lpstr>Community Relations = Marketing = Word of Mouth</vt:lpstr>
      <vt:lpstr>PowerPoint Presentation</vt:lpstr>
      <vt:lpstr>PowerPoint Presentation</vt:lpstr>
      <vt:lpstr>PowerPoint Presentation</vt:lpstr>
      <vt:lpstr>PowerPoint Presentation</vt:lpstr>
      <vt:lpstr>Media Relations Strategy</vt:lpstr>
      <vt:lpstr>Crisis Communications</vt:lpstr>
      <vt:lpstr>PowerPoint Presentation</vt:lpstr>
      <vt:lpstr>PowerPoint Presentation</vt:lpstr>
      <vt:lpstr>PowerPoint Presentation</vt:lpstr>
      <vt:lpstr>Just the facts</vt:lpstr>
      <vt:lpstr>Types of crises</vt:lpstr>
      <vt:lpstr>TV Interviews 101</vt:lpstr>
      <vt:lpstr>3 Kinds of Questions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 MARKETING &amp; COMMUNICATIONS IN THE DIGITAL AGE</dc:title>
  <dc:creator>Lance McKerley</dc:creator>
  <cp:lastModifiedBy>L.R. McKerley</cp:lastModifiedBy>
  <cp:revision>19</cp:revision>
  <dcterms:created xsi:type="dcterms:W3CDTF">2010-11-10T01:37:25Z</dcterms:created>
  <dcterms:modified xsi:type="dcterms:W3CDTF">2015-02-16T22:28:32Z</dcterms:modified>
</cp:coreProperties>
</file>